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7" r:id="rId2"/>
    <p:sldId id="300" r:id="rId3"/>
    <p:sldId id="301" r:id="rId4"/>
    <p:sldId id="276" r:id="rId5"/>
    <p:sldId id="302" r:id="rId6"/>
    <p:sldId id="303" r:id="rId7"/>
    <p:sldId id="304" r:id="rId8"/>
    <p:sldId id="306" r:id="rId9"/>
    <p:sldId id="305" r:id="rId10"/>
    <p:sldId id="307" r:id="rId11"/>
    <p:sldId id="310" r:id="rId12"/>
    <p:sldId id="311" r:id="rId13"/>
    <p:sldId id="312" r:id="rId14"/>
    <p:sldId id="309" r:id="rId15"/>
    <p:sldId id="313" r:id="rId16"/>
    <p:sldId id="314" r:id="rId17"/>
    <p:sldId id="315" r:id="rId18"/>
    <p:sldId id="317" r:id="rId19"/>
    <p:sldId id="316" r:id="rId20"/>
    <p:sldId id="318" r:id="rId21"/>
    <p:sldId id="319" r:id="rId22"/>
    <p:sldId id="320" r:id="rId23"/>
    <p:sldId id="321" r:id="rId24"/>
    <p:sldId id="322" r:id="rId25"/>
    <p:sldId id="323" r:id="rId26"/>
    <p:sldId id="324" r:id="rId27"/>
    <p:sldId id="288"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888" userDrawn="1">
          <p15:clr>
            <a:srgbClr val="A4A3A4"/>
          </p15:clr>
        </p15:guide>
        <p15:guide id="6" orient="horz" pos="37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rcan Andac (Dogus Teknoloji)" initials="KA(T" lastIdx="1" clrIdx="0">
    <p:extLst>
      <p:ext uri="{19B8F6BF-5375-455C-9EA6-DF929625EA0E}">
        <p15:presenceInfo xmlns:p15="http://schemas.microsoft.com/office/powerpoint/2012/main" userId="S::korcana@d-teknoloji.com.tr::a517743d-03a0-4d13-86c1-744f9ed194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7FF"/>
    <a:srgbClr val="EB5232"/>
    <a:srgbClr val="F4D9D7"/>
    <a:srgbClr val="26AA83"/>
    <a:srgbClr val="C73113"/>
    <a:srgbClr val="222021"/>
    <a:srgbClr val="83E5C9"/>
    <a:srgbClr val="16604B"/>
    <a:srgbClr val="F1A79A"/>
    <a:srgbClr val="1D81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51" autoAdjust="0"/>
    <p:restoredTop sz="77755" autoAdjust="0"/>
  </p:normalViewPr>
  <p:slideViewPr>
    <p:cSldViewPr snapToGrid="0" showGuides="1">
      <p:cViewPr varScale="1">
        <p:scale>
          <a:sx n="98" d="100"/>
          <a:sy n="98" d="100"/>
        </p:scale>
        <p:origin x="784" y="-336"/>
      </p:cViewPr>
      <p:guideLst>
        <p:guide orient="horz" pos="2160"/>
        <p:guide pos="3840"/>
        <p:guide pos="360"/>
        <p:guide pos="7320"/>
        <p:guide orient="horz" pos="888"/>
        <p:guide orient="horz"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D48FB-6676-F845-B414-03E8FD3B270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5D6538F2-8762-E043-AB23-226C8CD2124A}">
      <dgm:prSet phldrT="[Text]"/>
      <dgm:spPr/>
      <dgm:t>
        <a:bodyPr/>
        <a:lstStyle/>
        <a:p>
          <a:r>
            <a:rPr lang="en-US" dirty="0"/>
            <a:t>External Survival Issues</a:t>
          </a:r>
        </a:p>
      </dgm:t>
    </dgm:pt>
    <dgm:pt modelId="{A18CDA25-1BCA-2E42-A092-1E16E2E0B22D}" type="parTrans" cxnId="{E66A577A-D4E3-0942-97A4-A293303FB602}">
      <dgm:prSet/>
      <dgm:spPr/>
      <dgm:t>
        <a:bodyPr/>
        <a:lstStyle/>
        <a:p>
          <a:endParaRPr lang="en-US"/>
        </a:p>
      </dgm:t>
    </dgm:pt>
    <dgm:pt modelId="{104DCF76-BC65-D341-BCDC-4722B3E1A65A}" type="sibTrans" cxnId="{E66A577A-D4E3-0942-97A4-A293303FB602}">
      <dgm:prSet/>
      <dgm:spPr/>
      <dgm:t>
        <a:bodyPr/>
        <a:lstStyle/>
        <a:p>
          <a:endParaRPr lang="en-US"/>
        </a:p>
      </dgm:t>
    </dgm:pt>
    <dgm:pt modelId="{164C90A7-4F1B-3549-9746-743576E9CC21}">
      <dgm:prSet phldrT="[Text]"/>
      <dgm:spPr/>
      <dgm:t>
        <a:bodyPr/>
        <a:lstStyle/>
        <a:p>
          <a:r>
            <a:rPr lang="en-US" dirty="0"/>
            <a:t>Internal Integration Issues</a:t>
          </a:r>
        </a:p>
      </dgm:t>
    </dgm:pt>
    <dgm:pt modelId="{00956DF5-439F-C541-A81C-94A491240105}" type="parTrans" cxnId="{B737B70C-A1ED-D946-959D-6B200A309097}">
      <dgm:prSet/>
      <dgm:spPr/>
      <dgm:t>
        <a:bodyPr/>
        <a:lstStyle/>
        <a:p>
          <a:endParaRPr lang="en-US"/>
        </a:p>
      </dgm:t>
    </dgm:pt>
    <dgm:pt modelId="{AFAE3184-57D1-4B45-8977-A6B45C8D2EEA}" type="sibTrans" cxnId="{B737B70C-A1ED-D946-959D-6B200A309097}">
      <dgm:prSet/>
      <dgm:spPr/>
      <dgm:t>
        <a:bodyPr/>
        <a:lstStyle/>
        <a:p>
          <a:endParaRPr lang="en-US"/>
        </a:p>
      </dgm:t>
    </dgm:pt>
    <dgm:pt modelId="{381C2C9D-AB94-EF4F-BC0F-482F77DDC028}">
      <dgm:prSet phldrT="[Text]"/>
      <dgm:spPr/>
      <dgm:t>
        <a:bodyPr/>
        <a:lstStyle/>
        <a:p>
          <a:r>
            <a:rPr lang="en-US" dirty="0"/>
            <a:t>Deeper Underlying Assumptions</a:t>
          </a:r>
        </a:p>
      </dgm:t>
    </dgm:pt>
    <dgm:pt modelId="{84124337-88CF-BF42-ABD2-01148FA3AAFD}" type="parTrans" cxnId="{87835E48-A04F-5E4C-9F20-71FF18990376}">
      <dgm:prSet/>
      <dgm:spPr/>
      <dgm:t>
        <a:bodyPr/>
        <a:lstStyle/>
        <a:p>
          <a:endParaRPr lang="en-US"/>
        </a:p>
      </dgm:t>
    </dgm:pt>
    <dgm:pt modelId="{279F6FBA-CB51-1B45-83E3-CF30FA8B2A76}" type="sibTrans" cxnId="{87835E48-A04F-5E4C-9F20-71FF18990376}">
      <dgm:prSet/>
      <dgm:spPr/>
      <dgm:t>
        <a:bodyPr/>
        <a:lstStyle/>
        <a:p>
          <a:endParaRPr lang="en-US"/>
        </a:p>
      </dgm:t>
    </dgm:pt>
    <dgm:pt modelId="{873967EB-CDB4-7A4A-9157-870CB9F9D67E}" type="pres">
      <dgm:prSet presAssocID="{965D48FB-6676-F845-B414-03E8FD3B2702}" presName="Name0" presStyleCnt="0">
        <dgm:presLayoutVars>
          <dgm:chMax val="7"/>
          <dgm:chPref val="7"/>
          <dgm:dir/>
        </dgm:presLayoutVars>
      </dgm:prSet>
      <dgm:spPr/>
    </dgm:pt>
    <dgm:pt modelId="{F8B924E3-9B44-444C-966F-91C2182670BD}" type="pres">
      <dgm:prSet presAssocID="{965D48FB-6676-F845-B414-03E8FD3B2702}" presName="Name1" presStyleCnt="0"/>
      <dgm:spPr/>
    </dgm:pt>
    <dgm:pt modelId="{3C1B75A0-9A3C-EF45-B29B-A258B1350AC2}" type="pres">
      <dgm:prSet presAssocID="{965D48FB-6676-F845-B414-03E8FD3B2702}" presName="cycle" presStyleCnt="0"/>
      <dgm:spPr/>
    </dgm:pt>
    <dgm:pt modelId="{EBED479E-B9BC-E648-8788-F6E678E2FD0E}" type="pres">
      <dgm:prSet presAssocID="{965D48FB-6676-F845-B414-03E8FD3B2702}" presName="srcNode" presStyleLbl="node1" presStyleIdx="0" presStyleCnt="3"/>
      <dgm:spPr/>
    </dgm:pt>
    <dgm:pt modelId="{229263E3-CF45-C342-9A86-A695601CBB19}" type="pres">
      <dgm:prSet presAssocID="{965D48FB-6676-F845-B414-03E8FD3B2702}" presName="conn" presStyleLbl="parChTrans1D2" presStyleIdx="0" presStyleCnt="1"/>
      <dgm:spPr/>
    </dgm:pt>
    <dgm:pt modelId="{9331F788-463A-EF4B-BA9F-68B772F7264E}" type="pres">
      <dgm:prSet presAssocID="{965D48FB-6676-F845-B414-03E8FD3B2702}" presName="extraNode" presStyleLbl="node1" presStyleIdx="0" presStyleCnt="3"/>
      <dgm:spPr/>
    </dgm:pt>
    <dgm:pt modelId="{6B3B3AC5-670C-A04F-BB17-2C8EAF16DA28}" type="pres">
      <dgm:prSet presAssocID="{965D48FB-6676-F845-B414-03E8FD3B2702}" presName="dstNode" presStyleLbl="node1" presStyleIdx="0" presStyleCnt="3"/>
      <dgm:spPr/>
    </dgm:pt>
    <dgm:pt modelId="{A8539E13-A4DD-DC4C-996C-7950AE3A17C6}" type="pres">
      <dgm:prSet presAssocID="{5D6538F2-8762-E043-AB23-226C8CD2124A}" presName="text_1" presStyleLbl="node1" presStyleIdx="0" presStyleCnt="3">
        <dgm:presLayoutVars>
          <dgm:bulletEnabled val="1"/>
        </dgm:presLayoutVars>
      </dgm:prSet>
      <dgm:spPr/>
    </dgm:pt>
    <dgm:pt modelId="{57BB3A2B-9963-BE44-A8D0-536D41CA1825}" type="pres">
      <dgm:prSet presAssocID="{5D6538F2-8762-E043-AB23-226C8CD2124A}" presName="accent_1" presStyleCnt="0"/>
      <dgm:spPr/>
    </dgm:pt>
    <dgm:pt modelId="{BA189956-26DA-BF47-93C0-CE5B78363AC6}" type="pres">
      <dgm:prSet presAssocID="{5D6538F2-8762-E043-AB23-226C8CD2124A}" presName="accentRepeatNode" presStyleLbl="solidFgAcc1" presStyleIdx="0" presStyleCnt="3"/>
      <dgm:spPr/>
    </dgm:pt>
    <dgm:pt modelId="{F25166E1-9413-4F4E-BEAA-6C260839D633}" type="pres">
      <dgm:prSet presAssocID="{164C90A7-4F1B-3549-9746-743576E9CC21}" presName="text_2" presStyleLbl="node1" presStyleIdx="1" presStyleCnt="3">
        <dgm:presLayoutVars>
          <dgm:bulletEnabled val="1"/>
        </dgm:presLayoutVars>
      </dgm:prSet>
      <dgm:spPr/>
    </dgm:pt>
    <dgm:pt modelId="{2F189828-036A-F34D-9434-0BF403894B17}" type="pres">
      <dgm:prSet presAssocID="{164C90A7-4F1B-3549-9746-743576E9CC21}" presName="accent_2" presStyleCnt="0"/>
      <dgm:spPr/>
    </dgm:pt>
    <dgm:pt modelId="{C708FB1A-7871-2F4E-9733-771D78E74067}" type="pres">
      <dgm:prSet presAssocID="{164C90A7-4F1B-3549-9746-743576E9CC21}" presName="accentRepeatNode" presStyleLbl="solidFgAcc1" presStyleIdx="1" presStyleCnt="3"/>
      <dgm:spPr/>
    </dgm:pt>
    <dgm:pt modelId="{2EEA526E-8DE6-BC44-92B1-0545033A283F}" type="pres">
      <dgm:prSet presAssocID="{381C2C9D-AB94-EF4F-BC0F-482F77DDC028}" presName="text_3" presStyleLbl="node1" presStyleIdx="2" presStyleCnt="3">
        <dgm:presLayoutVars>
          <dgm:bulletEnabled val="1"/>
        </dgm:presLayoutVars>
      </dgm:prSet>
      <dgm:spPr/>
    </dgm:pt>
    <dgm:pt modelId="{DBE2573D-ED3E-D641-B81F-A867A03E2FFC}" type="pres">
      <dgm:prSet presAssocID="{381C2C9D-AB94-EF4F-BC0F-482F77DDC028}" presName="accent_3" presStyleCnt="0"/>
      <dgm:spPr/>
    </dgm:pt>
    <dgm:pt modelId="{9032A02B-FFC4-3C40-B3A0-FAFFF4FA3BAE}" type="pres">
      <dgm:prSet presAssocID="{381C2C9D-AB94-EF4F-BC0F-482F77DDC028}" presName="accentRepeatNode" presStyleLbl="solidFgAcc1" presStyleIdx="2" presStyleCnt="3"/>
      <dgm:spPr/>
    </dgm:pt>
  </dgm:ptLst>
  <dgm:cxnLst>
    <dgm:cxn modelId="{8F466208-5AC5-0F45-8E54-F5A472E82A0B}" type="presOf" srcId="{104DCF76-BC65-D341-BCDC-4722B3E1A65A}" destId="{229263E3-CF45-C342-9A86-A695601CBB19}" srcOrd="0" destOrd="0" presId="urn:microsoft.com/office/officeart/2008/layout/VerticalCurvedList"/>
    <dgm:cxn modelId="{B737B70C-A1ED-D946-959D-6B200A309097}" srcId="{965D48FB-6676-F845-B414-03E8FD3B2702}" destId="{164C90A7-4F1B-3549-9746-743576E9CC21}" srcOrd="1" destOrd="0" parTransId="{00956DF5-439F-C541-A81C-94A491240105}" sibTransId="{AFAE3184-57D1-4B45-8977-A6B45C8D2EEA}"/>
    <dgm:cxn modelId="{EA2A921D-EDF6-E04B-BC08-C1A12C217E2E}" type="presOf" srcId="{164C90A7-4F1B-3549-9746-743576E9CC21}" destId="{F25166E1-9413-4F4E-BEAA-6C260839D633}" srcOrd="0" destOrd="0" presId="urn:microsoft.com/office/officeart/2008/layout/VerticalCurvedList"/>
    <dgm:cxn modelId="{87835E48-A04F-5E4C-9F20-71FF18990376}" srcId="{965D48FB-6676-F845-B414-03E8FD3B2702}" destId="{381C2C9D-AB94-EF4F-BC0F-482F77DDC028}" srcOrd="2" destOrd="0" parTransId="{84124337-88CF-BF42-ABD2-01148FA3AAFD}" sibTransId="{279F6FBA-CB51-1B45-83E3-CF30FA8B2A76}"/>
    <dgm:cxn modelId="{B7817865-29BA-2345-936A-122C3DEF57B3}" type="presOf" srcId="{381C2C9D-AB94-EF4F-BC0F-482F77DDC028}" destId="{2EEA526E-8DE6-BC44-92B1-0545033A283F}" srcOrd="0" destOrd="0" presId="urn:microsoft.com/office/officeart/2008/layout/VerticalCurvedList"/>
    <dgm:cxn modelId="{00505D79-E10F-BC42-A669-E477C1B1B047}" type="presOf" srcId="{965D48FB-6676-F845-B414-03E8FD3B2702}" destId="{873967EB-CDB4-7A4A-9157-870CB9F9D67E}" srcOrd="0" destOrd="0" presId="urn:microsoft.com/office/officeart/2008/layout/VerticalCurvedList"/>
    <dgm:cxn modelId="{E66A577A-D4E3-0942-97A4-A293303FB602}" srcId="{965D48FB-6676-F845-B414-03E8FD3B2702}" destId="{5D6538F2-8762-E043-AB23-226C8CD2124A}" srcOrd="0" destOrd="0" parTransId="{A18CDA25-1BCA-2E42-A092-1E16E2E0B22D}" sibTransId="{104DCF76-BC65-D341-BCDC-4722B3E1A65A}"/>
    <dgm:cxn modelId="{49E274D8-05DC-FB41-BEE6-7E71A3D2B642}" type="presOf" srcId="{5D6538F2-8762-E043-AB23-226C8CD2124A}" destId="{A8539E13-A4DD-DC4C-996C-7950AE3A17C6}" srcOrd="0" destOrd="0" presId="urn:microsoft.com/office/officeart/2008/layout/VerticalCurvedList"/>
    <dgm:cxn modelId="{ACD92474-2693-5846-8E46-A908C7C1855F}" type="presParOf" srcId="{873967EB-CDB4-7A4A-9157-870CB9F9D67E}" destId="{F8B924E3-9B44-444C-966F-91C2182670BD}" srcOrd="0" destOrd="0" presId="urn:microsoft.com/office/officeart/2008/layout/VerticalCurvedList"/>
    <dgm:cxn modelId="{A83EA9E8-C025-644E-A3DA-CDB2B3FF1870}" type="presParOf" srcId="{F8B924E3-9B44-444C-966F-91C2182670BD}" destId="{3C1B75A0-9A3C-EF45-B29B-A258B1350AC2}" srcOrd="0" destOrd="0" presId="urn:microsoft.com/office/officeart/2008/layout/VerticalCurvedList"/>
    <dgm:cxn modelId="{2951CA77-4E29-6C47-AB3B-8B8062CFCB72}" type="presParOf" srcId="{3C1B75A0-9A3C-EF45-B29B-A258B1350AC2}" destId="{EBED479E-B9BC-E648-8788-F6E678E2FD0E}" srcOrd="0" destOrd="0" presId="urn:microsoft.com/office/officeart/2008/layout/VerticalCurvedList"/>
    <dgm:cxn modelId="{9AF72B9A-C9ED-874A-A91F-ECA0AD33EAAB}" type="presParOf" srcId="{3C1B75A0-9A3C-EF45-B29B-A258B1350AC2}" destId="{229263E3-CF45-C342-9A86-A695601CBB19}" srcOrd="1" destOrd="0" presId="urn:microsoft.com/office/officeart/2008/layout/VerticalCurvedList"/>
    <dgm:cxn modelId="{089A0CB5-6364-9749-8422-6C3242C2825A}" type="presParOf" srcId="{3C1B75A0-9A3C-EF45-B29B-A258B1350AC2}" destId="{9331F788-463A-EF4B-BA9F-68B772F7264E}" srcOrd="2" destOrd="0" presId="urn:microsoft.com/office/officeart/2008/layout/VerticalCurvedList"/>
    <dgm:cxn modelId="{27ECCD6F-B77F-224A-A642-1720C8A87F02}" type="presParOf" srcId="{3C1B75A0-9A3C-EF45-B29B-A258B1350AC2}" destId="{6B3B3AC5-670C-A04F-BB17-2C8EAF16DA28}" srcOrd="3" destOrd="0" presId="urn:microsoft.com/office/officeart/2008/layout/VerticalCurvedList"/>
    <dgm:cxn modelId="{AF3B0EBE-AA36-F747-85C1-D8FB49FD6024}" type="presParOf" srcId="{F8B924E3-9B44-444C-966F-91C2182670BD}" destId="{A8539E13-A4DD-DC4C-996C-7950AE3A17C6}" srcOrd="1" destOrd="0" presId="urn:microsoft.com/office/officeart/2008/layout/VerticalCurvedList"/>
    <dgm:cxn modelId="{14873BF5-F286-904E-A273-28B86B64E44F}" type="presParOf" srcId="{F8B924E3-9B44-444C-966F-91C2182670BD}" destId="{57BB3A2B-9963-BE44-A8D0-536D41CA1825}" srcOrd="2" destOrd="0" presId="urn:microsoft.com/office/officeart/2008/layout/VerticalCurvedList"/>
    <dgm:cxn modelId="{EA35A359-E81E-AA4B-92CB-7188D1B6F219}" type="presParOf" srcId="{57BB3A2B-9963-BE44-A8D0-536D41CA1825}" destId="{BA189956-26DA-BF47-93C0-CE5B78363AC6}" srcOrd="0" destOrd="0" presId="urn:microsoft.com/office/officeart/2008/layout/VerticalCurvedList"/>
    <dgm:cxn modelId="{30B1E27E-C049-714A-BD26-6AF2401C8D19}" type="presParOf" srcId="{F8B924E3-9B44-444C-966F-91C2182670BD}" destId="{F25166E1-9413-4F4E-BEAA-6C260839D633}" srcOrd="3" destOrd="0" presId="urn:microsoft.com/office/officeart/2008/layout/VerticalCurvedList"/>
    <dgm:cxn modelId="{2AF77146-3A4E-7944-864D-6C9A2C9A1FF1}" type="presParOf" srcId="{F8B924E3-9B44-444C-966F-91C2182670BD}" destId="{2F189828-036A-F34D-9434-0BF403894B17}" srcOrd="4" destOrd="0" presId="urn:microsoft.com/office/officeart/2008/layout/VerticalCurvedList"/>
    <dgm:cxn modelId="{FBD0920B-65E4-4A40-B011-EBFB07ACA403}" type="presParOf" srcId="{2F189828-036A-F34D-9434-0BF403894B17}" destId="{C708FB1A-7871-2F4E-9733-771D78E74067}" srcOrd="0" destOrd="0" presId="urn:microsoft.com/office/officeart/2008/layout/VerticalCurvedList"/>
    <dgm:cxn modelId="{87353A33-AE0C-554B-872E-2DD65319719C}" type="presParOf" srcId="{F8B924E3-9B44-444C-966F-91C2182670BD}" destId="{2EEA526E-8DE6-BC44-92B1-0545033A283F}" srcOrd="5" destOrd="0" presId="urn:microsoft.com/office/officeart/2008/layout/VerticalCurvedList"/>
    <dgm:cxn modelId="{1892D53E-C39B-4344-9C9D-81C5BE9FC660}" type="presParOf" srcId="{F8B924E3-9B44-444C-966F-91C2182670BD}" destId="{DBE2573D-ED3E-D641-B81F-A867A03E2FFC}" srcOrd="6" destOrd="0" presId="urn:microsoft.com/office/officeart/2008/layout/VerticalCurvedList"/>
    <dgm:cxn modelId="{89D55056-98C0-CA49-B9DD-E01E5D3DFBD4}" type="presParOf" srcId="{DBE2573D-ED3E-D641-B81F-A867A03E2FFC}" destId="{9032A02B-FFC4-3C40-B3A0-FAFFF4FA3BA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263E3-CF45-C342-9A86-A695601CBB19}">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39E13-A4DD-DC4C-996C-7950AE3A17C6}">
      <dsp:nvSpPr>
        <dsp:cNvPr id="0" name=""/>
        <dsp:cNvSpPr/>
      </dsp:nvSpPr>
      <dsp:spPr>
        <a:xfrm>
          <a:off x="752110" y="5418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6520" rIns="96520" bIns="96520" numCol="1" spcCol="1270" anchor="ctr" anchorCtr="0">
          <a:noAutofit/>
        </a:bodyPr>
        <a:lstStyle/>
        <a:p>
          <a:pPr marL="0" lvl="0" indent="0" algn="l" defTabSz="1689100">
            <a:lnSpc>
              <a:spcPct val="90000"/>
            </a:lnSpc>
            <a:spcBef>
              <a:spcPct val="0"/>
            </a:spcBef>
            <a:spcAft>
              <a:spcPct val="35000"/>
            </a:spcAft>
            <a:buNone/>
          </a:pPr>
          <a:r>
            <a:rPr lang="en-US" sz="3800" kern="1200" dirty="0"/>
            <a:t>External Survival Issues</a:t>
          </a:r>
        </a:p>
      </dsp:txBody>
      <dsp:txXfrm>
        <a:off x="752110" y="541866"/>
        <a:ext cx="7301111" cy="1083733"/>
      </dsp:txXfrm>
    </dsp:sp>
    <dsp:sp modelId="{BA189956-26DA-BF47-93C0-CE5B78363AC6}">
      <dsp:nvSpPr>
        <dsp:cNvPr id="0" name=""/>
        <dsp:cNvSpPr/>
      </dsp:nvSpPr>
      <dsp:spPr>
        <a:xfrm>
          <a:off x="74777" y="4064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166E1-9413-4F4E-BEAA-6C260839D633}">
      <dsp:nvSpPr>
        <dsp:cNvPr id="0" name=""/>
        <dsp:cNvSpPr/>
      </dsp:nvSpPr>
      <dsp:spPr>
        <a:xfrm>
          <a:off x="1146048" y="2167466"/>
          <a:ext cx="6907174"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6520" rIns="96520" bIns="96520" numCol="1" spcCol="1270" anchor="ctr" anchorCtr="0">
          <a:noAutofit/>
        </a:bodyPr>
        <a:lstStyle/>
        <a:p>
          <a:pPr marL="0" lvl="0" indent="0" algn="l" defTabSz="1689100">
            <a:lnSpc>
              <a:spcPct val="90000"/>
            </a:lnSpc>
            <a:spcBef>
              <a:spcPct val="0"/>
            </a:spcBef>
            <a:spcAft>
              <a:spcPct val="35000"/>
            </a:spcAft>
            <a:buNone/>
          </a:pPr>
          <a:r>
            <a:rPr lang="en-US" sz="3800" kern="1200" dirty="0"/>
            <a:t>Internal Integration Issues</a:t>
          </a:r>
        </a:p>
      </dsp:txBody>
      <dsp:txXfrm>
        <a:off x="1146048" y="2167466"/>
        <a:ext cx="6907174" cy="1083733"/>
      </dsp:txXfrm>
    </dsp:sp>
    <dsp:sp modelId="{C708FB1A-7871-2F4E-9733-771D78E74067}">
      <dsp:nvSpPr>
        <dsp:cNvPr id="0" name=""/>
        <dsp:cNvSpPr/>
      </dsp:nvSpPr>
      <dsp:spPr>
        <a:xfrm>
          <a:off x="468714" y="20320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EA526E-8DE6-BC44-92B1-0545033A283F}">
      <dsp:nvSpPr>
        <dsp:cNvPr id="0" name=""/>
        <dsp:cNvSpPr/>
      </dsp:nvSpPr>
      <dsp:spPr>
        <a:xfrm>
          <a:off x="752110" y="37930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6520" rIns="96520" bIns="96520" numCol="1" spcCol="1270" anchor="ctr" anchorCtr="0">
          <a:noAutofit/>
        </a:bodyPr>
        <a:lstStyle/>
        <a:p>
          <a:pPr marL="0" lvl="0" indent="0" algn="l" defTabSz="1689100">
            <a:lnSpc>
              <a:spcPct val="90000"/>
            </a:lnSpc>
            <a:spcBef>
              <a:spcPct val="0"/>
            </a:spcBef>
            <a:spcAft>
              <a:spcPct val="35000"/>
            </a:spcAft>
            <a:buNone/>
          </a:pPr>
          <a:r>
            <a:rPr lang="en-US" sz="3800" kern="1200" dirty="0"/>
            <a:t>Deeper Underlying Assumptions</a:t>
          </a:r>
        </a:p>
      </dsp:txBody>
      <dsp:txXfrm>
        <a:off x="752110" y="3793066"/>
        <a:ext cx="7301111" cy="1083733"/>
      </dsp:txXfrm>
    </dsp:sp>
    <dsp:sp modelId="{9032A02B-FFC4-3C40-B3A0-FAFFF4FA3BAE}">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BAE4D-3D42-45FC-B630-9E8816E2D467}" type="datetimeFigureOut">
              <a:rPr lang="en-US" smtClean="0"/>
              <a:t>5/23/19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FF753-C2AD-4064-86AF-767AC19C4703}" type="slidenum">
              <a:rPr lang="en-US" smtClean="0"/>
              <a:t>‹#›</a:t>
            </a:fld>
            <a:endParaRPr lang="en-US"/>
          </a:p>
        </p:txBody>
      </p:sp>
    </p:spTree>
    <p:extLst>
      <p:ext uri="{BB962C8B-B14F-4D97-AF65-F5344CB8AC3E}">
        <p14:creationId xmlns:p14="http://schemas.microsoft.com/office/powerpoint/2010/main" val="396415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a:t>
            </a:fld>
            <a:endParaRPr lang="en-US"/>
          </a:p>
        </p:txBody>
      </p:sp>
    </p:spTree>
    <p:extLst>
      <p:ext uri="{BB962C8B-B14F-4D97-AF65-F5344CB8AC3E}">
        <p14:creationId xmlns:p14="http://schemas.microsoft.com/office/powerpoint/2010/main" val="3002719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Birisi aynı fikirde değilse, derhal ve açıkça dile getirmelidir. Bu saygılı bir şekilde yapıldığında, yöneticiler bile daha geniş bir </a:t>
            </a:r>
            <a:r>
              <a:rPr lang="tr-TR" dirty="0" err="1"/>
              <a:t>kitleönünde</a:t>
            </a:r>
            <a:r>
              <a:rPr lang="tr-TR" dirty="0"/>
              <a:t> eleştirilebilir. </a:t>
            </a:r>
            <a:r>
              <a:rPr lang="tr-TR" dirty="0" err="1"/>
              <a:t>Scrum</a:t>
            </a:r>
            <a:r>
              <a:rPr lang="tr-TR" dirty="0"/>
              <a:t> Kültüründeki insanlar, acı veren gerçeği, rahat ama başarısız bir şekilde yaşamak yerine, gerçeğe kayıtsız yaşamak yerine hemen bilmeyi tercih ediyorlar. Sürekli olarak kendi eksiklikleri ve süreçlerinin süreçleri hakkında bilgi sahibi olduklarından, sürekli kendilerini geliştirirler ve tüm süreçlerini ihtiyaçlarını desteklemek için uyarlarlar. </a:t>
            </a:r>
            <a:r>
              <a:rPr lang="tr-TR" dirty="0" err="1"/>
              <a:t>Scrum</a:t>
            </a:r>
            <a:r>
              <a:rPr lang="tr-TR" dirty="0"/>
              <a:t> Kültürü sürekli değişim yeridir.</a:t>
            </a:r>
          </a:p>
        </p:txBody>
      </p:sp>
      <p:sp>
        <p:nvSpPr>
          <p:cNvPr id="4" name="Slide Number Placeholder 3"/>
          <p:cNvSpPr>
            <a:spLocks noGrp="1"/>
          </p:cNvSpPr>
          <p:nvPr>
            <p:ph type="sldNum" sz="quarter" idx="5"/>
          </p:nvPr>
        </p:nvSpPr>
        <p:spPr/>
        <p:txBody>
          <a:bodyPr/>
          <a:lstStyle/>
          <a:p>
            <a:fld id="{7EEFF753-C2AD-4064-86AF-767AC19C4703}" type="slidenum">
              <a:rPr lang="en-US" smtClean="0"/>
              <a:t>10</a:t>
            </a:fld>
            <a:endParaRPr lang="en-US"/>
          </a:p>
        </p:txBody>
      </p:sp>
    </p:spTree>
    <p:extLst>
      <p:ext uri="{BB962C8B-B14F-4D97-AF65-F5344CB8AC3E}">
        <p14:creationId xmlns:p14="http://schemas.microsoft.com/office/powerpoint/2010/main" val="296699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Hiyerarşiler son derece düz, çünkü takımlar kendilerini organize ediyor ve herkes birbirleriyle aktif olarak işbirliği yapıyor. Dolayısıyla, yönetimden beklenenler geleneksel işletmelerle aynı değil. Bir </a:t>
            </a:r>
            <a:r>
              <a:rPr lang="tr-TR" dirty="0" err="1"/>
              <a:t>Scrum</a:t>
            </a:r>
            <a:r>
              <a:rPr lang="tr-TR" dirty="0"/>
              <a:t> Kültüründe, yönetim insanların çalışmak istediğine ve yakından izlenmeleri gerekmediğine inanmaktadır. Bu nedenle yönetim, yakından kontrol etmekten kaçınır ve bunun yerine stratejinin oluşturulmasına ve takımların başarısına engellerin kaldırılmasına odaklanır. </a:t>
            </a:r>
          </a:p>
        </p:txBody>
      </p:sp>
      <p:sp>
        <p:nvSpPr>
          <p:cNvPr id="4" name="Slide Number Placeholder 3"/>
          <p:cNvSpPr>
            <a:spLocks noGrp="1"/>
          </p:cNvSpPr>
          <p:nvPr>
            <p:ph type="sldNum" sz="quarter" idx="5"/>
          </p:nvPr>
        </p:nvSpPr>
        <p:spPr/>
        <p:txBody>
          <a:bodyPr/>
          <a:lstStyle/>
          <a:p>
            <a:fld id="{7EEFF753-C2AD-4064-86AF-767AC19C4703}" type="slidenum">
              <a:rPr lang="en-US" smtClean="0"/>
              <a:t>11</a:t>
            </a:fld>
            <a:endParaRPr lang="en-US"/>
          </a:p>
        </p:txBody>
      </p:sp>
    </p:spTree>
    <p:extLst>
      <p:ext uri="{BB962C8B-B14F-4D97-AF65-F5344CB8AC3E}">
        <p14:creationId xmlns:p14="http://schemas.microsoft.com/office/powerpoint/2010/main" val="4241480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Ekip çalışması, ekibe destek olma, bireysel </a:t>
            </a:r>
            <a:r>
              <a:rPr lang="tr-TR" dirty="0" err="1"/>
              <a:t>mental</a:t>
            </a:r>
            <a:r>
              <a:rPr lang="tr-TR" dirty="0"/>
              <a:t> ve teknik gelişim gibi konularda mutlaka ödüller verilmeli. Fakat ödüller çok çok büyük çoğunlukla takıma olmalı.</a:t>
            </a:r>
          </a:p>
          <a:p>
            <a:r>
              <a:rPr lang="tr-TR" dirty="0"/>
              <a:t>Fakat illa ki bir çalışan ödüllendirilirse, bu genellikle terfi şeklinde yapılmaz. Aslında, </a:t>
            </a:r>
            <a:r>
              <a:rPr lang="tr-TR" dirty="0" err="1"/>
              <a:t>Scrum</a:t>
            </a:r>
            <a:r>
              <a:rPr lang="tr-TR" dirty="0"/>
              <a:t> kültüründe tırmanacak bir merdiven yoktur. Kişi rolleri değiştirebilir, maaş artışı alabilir veya daha önemli projelere atanabilir. </a:t>
            </a:r>
          </a:p>
        </p:txBody>
      </p:sp>
      <p:sp>
        <p:nvSpPr>
          <p:cNvPr id="4" name="Slide Number Placeholder 3"/>
          <p:cNvSpPr>
            <a:spLocks noGrp="1"/>
          </p:cNvSpPr>
          <p:nvPr>
            <p:ph type="sldNum" sz="quarter" idx="5"/>
          </p:nvPr>
        </p:nvSpPr>
        <p:spPr/>
        <p:txBody>
          <a:bodyPr/>
          <a:lstStyle/>
          <a:p>
            <a:fld id="{7EEFF753-C2AD-4064-86AF-767AC19C4703}" type="slidenum">
              <a:rPr lang="en-US" smtClean="0"/>
              <a:t>12</a:t>
            </a:fld>
            <a:endParaRPr lang="en-US"/>
          </a:p>
        </p:txBody>
      </p:sp>
    </p:spTree>
    <p:extLst>
      <p:ext uri="{BB962C8B-B14F-4D97-AF65-F5344CB8AC3E}">
        <p14:creationId xmlns:p14="http://schemas.microsoft.com/office/powerpoint/2010/main" val="339201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13</a:t>
            </a:fld>
            <a:endParaRPr lang="en-US"/>
          </a:p>
        </p:txBody>
      </p:sp>
    </p:spTree>
    <p:extLst>
      <p:ext uri="{BB962C8B-B14F-4D97-AF65-F5344CB8AC3E}">
        <p14:creationId xmlns:p14="http://schemas.microsoft.com/office/powerpoint/2010/main" val="3011785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Cezalar çok nadirdir.</a:t>
            </a:r>
          </a:p>
          <a:p>
            <a:r>
              <a:rPr lang="tr-TR" dirty="0"/>
              <a:t>takımın performansını veya üretkenliğini düşüren davranışlar, örneğin işbirlikçi olmayan, rekabetçi ve </a:t>
            </a:r>
            <a:r>
              <a:rPr lang="tr-TR" dirty="0" err="1"/>
              <a:t>antagonistik</a:t>
            </a:r>
            <a:r>
              <a:rPr lang="tr-TR" dirty="0"/>
              <a:t> davranışlarda bulunanlar da olabilir. Takım kendi arasında konuşup PO ve SM dan bu konuda yardım alabilirler. Eğer SM </a:t>
            </a:r>
            <a:r>
              <a:rPr lang="tr-TR" dirty="0" err="1"/>
              <a:t>sarfettiği</a:t>
            </a:r>
            <a:r>
              <a:rPr lang="tr-TR" dirty="0"/>
              <a:t> çabanın sonucunu alamıyor ise </a:t>
            </a:r>
            <a:r>
              <a:rPr lang="tr-TR" dirty="0" err="1"/>
              <a:t>Scrum</a:t>
            </a:r>
            <a:r>
              <a:rPr lang="tr-TR" dirty="0"/>
              <a:t> Kültürü bireylerden daha önemli olduğu için belki de takım değişikliği </a:t>
            </a:r>
            <a:r>
              <a:rPr lang="tr-TR" dirty="0" err="1"/>
              <a:t>vb</a:t>
            </a:r>
            <a:r>
              <a:rPr lang="tr-TR" dirty="0"/>
              <a:t> gibi yollara başvurulabilir.</a:t>
            </a:r>
          </a:p>
        </p:txBody>
      </p:sp>
      <p:sp>
        <p:nvSpPr>
          <p:cNvPr id="4" name="Slide Number Placeholder 3"/>
          <p:cNvSpPr>
            <a:spLocks noGrp="1"/>
          </p:cNvSpPr>
          <p:nvPr>
            <p:ph type="sldNum" sz="quarter" idx="5"/>
          </p:nvPr>
        </p:nvSpPr>
        <p:spPr/>
        <p:txBody>
          <a:bodyPr/>
          <a:lstStyle/>
          <a:p>
            <a:fld id="{7EEFF753-C2AD-4064-86AF-767AC19C4703}" type="slidenum">
              <a:rPr lang="en-US" smtClean="0"/>
              <a:t>14</a:t>
            </a:fld>
            <a:endParaRPr lang="en-US"/>
          </a:p>
        </p:txBody>
      </p:sp>
    </p:spTree>
    <p:extLst>
      <p:ext uri="{BB962C8B-B14F-4D97-AF65-F5344CB8AC3E}">
        <p14:creationId xmlns:p14="http://schemas.microsoft.com/office/powerpoint/2010/main" val="294237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Yaratıcılığı ve verimi düşürdüğü için kesinlikle </a:t>
            </a:r>
            <a:r>
              <a:rPr lang="tr-TR" dirty="0" err="1"/>
              <a:t>Scrum</a:t>
            </a:r>
            <a:r>
              <a:rPr lang="tr-TR" dirty="0"/>
              <a:t> Kültürü içinde fazla mesai yapmayı </a:t>
            </a:r>
            <a:r>
              <a:rPr lang="tr-TR" dirty="0" err="1"/>
              <a:t>Scrum</a:t>
            </a:r>
            <a:r>
              <a:rPr lang="tr-TR" dirty="0"/>
              <a:t> üyeleri reddeder. Bunun yerine Sprintlere yayılmış bir tempo söz konusudur. </a:t>
            </a:r>
            <a:r>
              <a:rPr lang="tr-TR" dirty="0" err="1"/>
              <a:t>Scrum</a:t>
            </a:r>
            <a:r>
              <a:rPr lang="tr-TR" dirty="0"/>
              <a:t> üyeleri bir maraton koşucusu olduğu için temponun da belli oranda sabit kalması gerekli. Bir maraton koşucusunu düşünürsek 10.km de 100 metre sprinteri gibi hızlanmaz. Belli bir hızda sabit koşar.</a:t>
            </a:r>
          </a:p>
        </p:txBody>
      </p:sp>
      <p:sp>
        <p:nvSpPr>
          <p:cNvPr id="4" name="Slide Number Placeholder 3"/>
          <p:cNvSpPr>
            <a:spLocks noGrp="1"/>
          </p:cNvSpPr>
          <p:nvPr>
            <p:ph type="sldNum" sz="quarter" idx="5"/>
          </p:nvPr>
        </p:nvSpPr>
        <p:spPr/>
        <p:txBody>
          <a:bodyPr/>
          <a:lstStyle/>
          <a:p>
            <a:fld id="{7EEFF753-C2AD-4064-86AF-767AC19C4703}" type="slidenum">
              <a:rPr lang="en-US" smtClean="0"/>
              <a:t>15</a:t>
            </a:fld>
            <a:endParaRPr lang="en-US"/>
          </a:p>
        </p:txBody>
      </p:sp>
    </p:spTree>
    <p:extLst>
      <p:ext uri="{BB962C8B-B14F-4D97-AF65-F5344CB8AC3E}">
        <p14:creationId xmlns:p14="http://schemas.microsoft.com/office/powerpoint/2010/main" val="192848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Scrum</a:t>
            </a:r>
            <a:r>
              <a:rPr lang="tr-TR" dirty="0"/>
              <a:t> Kültüründe çalışan insanlar, hem kendileri hem de ürünleri için sürekli iyileştirmeye odaklanır. Ekip çalışması ile müşteri memnuniyeti sağlanır ve sadece mutlu geliştiriciler mutlu müşteriler üretebildiğinden dolayı mutlu çalışanlar her şeyden önemlidir. Başarı, bir şeyler üretilmesinin sanılmasından ziyade müşteriye sağlanan değerle ölçülür.</a:t>
            </a:r>
          </a:p>
        </p:txBody>
      </p:sp>
      <p:sp>
        <p:nvSpPr>
          <p:cNvPr id="4" name="Slide Number Placeholder 3"/>
          <p:cNvSpPr>
            <a:spLocks noGrp="1"/>
          </p:cNvSpPr>
          <p:nvPr>
            <p:ph type="sldNum" sz="quarter" idx="5"/>
          </p:nvPr>
        </p:nvSpPr>
        <p:spPr/>
        <p:txBody>
          <a:bodyPr/>
          <a:lstStyle/>
          <a:p>
            <a:fld id="{7EEFF753-C2AD-4064-86AF-767AC19C4703}" type="slidenum">
              <a:rPr lang="en-US" smtClean="0"/>
              <a:t>16</a:t>
            </a:fld>
            <a:endParaRPr lang="en-US"/>
          </a:p>
        </p:txBody>
      </p:sp>
    </p:spTree>
    <p:extLst>
      <p:ext uri="{BB962C8B-B14F-4D97-AF65-F5344CB8AC3E}">
        <p14:creationId xmlns:p14="http://schemas.microsoft.com/office/powerpoint/2010/main" val="3889413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Açıklık, güven, takım çalışması, saygı, şeffaflık, dürüstlük, cesaret, bağlılık, iletişim, hedef yönlendirme / odaklanma ve işbirliği, her çalışanın her bir eylemine katkıda bulunur. </a:t>
            </a:r>
          </a:p>
        </p:txBody>
      </p:sp>
      <p:sp>
        <p:nvSpPr>
          <p:cNvPr id="4" name="Slide Number Placeholder 3"/>
          <p:cNvSpPr>
            <a:spLocks noGrp="1"/>
          </p:cNvSpPr>
          <p:nvPr>
            <p:ph type="sldNum" sz="quarter" idx="5"/>
          </p:nvPr>
        </p:nvSpPr>
        <p:spPr/>
        <p:txBody>
          <a:bodyPr/>
          <a:lstStyle/>
          <a:p>
            <a:fld id="{7EEFF753-C2AD-4064-86AF-767AC19C4703}" type="slidenum">
              <a:rPr lang="en-US" smtClean="0"/>
              <a:t>17</a:t>
            </a:fld>
            <a:endParaRPr lang="en-US"/>
          </a:p>
        </p:txBody>
      </p:sp>
    </p:spTree>
    <p:extLst>
      <p:ext uri="{BB962C8B-B14F-4D97-AF65-F5344CB8AC3E}">
        <p14:creationId xmlns:p14="http://schemas.microsoft.com/office/powerpoint/2010/main" val="3776542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22</a:t>
            </a:fld>
            <a:endParaRPr lang="en-US"/>
          </a:p>
        </p:txBody>
      </p:sp>
    </p:spTree>
    <p:extLst>
      <p:ext uri="{BB962C8B-B14F-4D97-AF65-F5344CB8AC3E}">
        <p14:creationId xmlns:p14="http://schemas.microsoft.com/office/powerpoint/2010/main" val="3775035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23</a:t>
            </a:fld>
            <a:endParaRPr lang="en-US"/>
          </a:p>
        </p:txBody>
      </p:sp>
    </p:spTree>
    <p:extLst>
      <p:ext uri="{BB962C8B-B14F-4D97-AF65-F5344CB8AC3E}">
        <p14:creationId xmlns:p14="http://schemas.microsoft.com/office/powerpoint/2010/main" val="116446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Tüm bu kaynaklar tarafından sunulan muazzam başarı rakamlarına bakıldığında, soru </a:t>
            </a:r>
            <a:r>
              <a:rPr lang="tr-TR" dirty="0" err="1"/>
              <a:t>Scrum</a:t>
            </a:r>
            <a:r>
              <a:rPr lang="tr-TR" dirty="0"/>
              <a:t> yaklaşımı kullanılarak neden daha fazla projenin yürütülmediği ortaya çıkıyor. Bunun bir nedeni “</a:t>
            </a:r>
            <a:r>
              <a:rPr lang="tr-TR" dirty="0" err="1"/>
              <a:t>agile</a:t>
            </a:r>
            <a:r>
              <a:rPr lang="tr-TR" dirty="0"/>
              <a:t> olmak zor” </a:t>
            </a:r>
          </a:p>
        </p:txBody>
      </p:sp>
      <p:sp>
        <p:nvSpPr>
          <p:cNvPr id="4" name="Slide Number Placeholder 3"/>
          <p:cNvSpPr>
            <a:spLocks noGrp="1"/>
          </p:cNvSpPr>
          <p:nvPr>
            <p:ph type="sldNum" sz="quarter" idx="5"/>
          </p:nvPr>
        </p:nvSpPr>
        <p:spPr/>
        <p:txBody>
          <a:bodyPr/>
          <a:lstStyle/>
          <a:p>
            <a:fld id="{7EEFF753-C2AD-4064-86AF-767AC19C4703}" type="slidenum">
              <a:rPr lang="en-US" smtClean="0"/>
              <a:t>2</a:t>
            </a:fld>
            <a:endParaRPr lang="en-US"/>
          </a:p>
        </p:txBody>
      </p:sp>
    </p:spTree>
    <p:extLst>
      <p:ext uri="{BB962C8B-B14F-4D97-AF65-F5344CB8AC3E}">
        <p14:creationId xmlns:p14="http://schemas.microsoft.com/office/powerpoint/2010/main" val="3487960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24</a:t>
            </a:fld>
            <a:endParaRPr lang="en-US"/>
          </a:p>
        </p:txBody>
      </p:sp>
    </p:spTree>
    <p:extLst>
      <p:ext uri="{BB962C8B-B14F-4D97-AF65-F5344CB8AC3E}">
        <p14:creationId xmlns:p14="http://schemas.microsoft.com/office/powerpoint/2010/main" val="2018889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25</a:t>
            </a:fld>
            <a:endParaRPr lang="en-US"/>
          </a:p>
        </p:txBody>
      </p:sp>
    </p:spTree>
    <p:extLst>
      <p:ext uri="{BB962C8B-B14F-4D97-AF65-F5344CB8AC3E}">
        <p14:creationId xmlns:p14="http://schemas.microsoft.com/office/powerpoint/2010/main" val="3946603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26</a:t>
            </a:fld>
            <a:endParaRPr lang="en-US"/>
          </a:p>
        </p:txBody>
      </p:sp>
    </p:spTree>
    <p:extLst>
      <p:ext uri="{BB962C8B-B14F-4D97-AF65-F5344CB8AC3E}">
        <p14:creationId xmlns:p14="http://schemas.microsoft.com/office/powerpoint/2010/main" val="2967344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Konu ile bağlantılı olarak </a:t>
            </a:r>
            <a:r>
              <a:rPr lang="tr-TR" dirty="0" err="1"/>
              <a:t>Scrum</a:t>
            </a:r>
            <a:r>
              <a:rPr lang="tr-TR" dirty="0"/>
              <a:t> dönüşümü yapan organizasyonlar için </a:t>
            </a:r>
            <a:r>
              <a:rPr lang="tr-TR" dirty="0" err="1"/>
              <a:t>Scrum’ın</a:t>
            </a:r>
            <a:r>
              <a:rPr lang="tr-TR" dirty="0"/>
              <a:t> uygulanacağı farklı şekiller mevcut. Bu sunuma zaman </a:t>
            </a:r>
            <a:r>
              <a:rPr lang="tr-TR" dirty="0" err="1"/>
              <a:t>kısıtı</a:t>
            </a:r>
            <a:r>
              <a:rPr lang="tr-TR" dirty="0"/>
              <a:t> ve konunun dağılacağını düşünerek eklemedim.</a:t>
            </a:r>
          </a:p>
          <a:p>
            <a:r>
              <a:rPr lang="tr-TR" dirty="0" err="1"/>
              <a:t>Github</a:t>
            </a:r>
            <a:r>
              <a:rPr lang="tr-TR" dirty="0"/>
              <a:t> hesabımdan veya </a:t>
            </a:r>
            <a:r>
              <a:rPr lang="tr-TR" dirty="0" err="1"/>
              <a:t>lTunes</a:t>
            </a:r>
            <a:r>
              <a:rPr lang="tr-TR" dirty="0"/>
              <a:t> </a:t>
            </a:r>
            <a:r>
              <a:rPr lang="tr-TR" dirty="0" err="1"/>
              <a:t>Medium</a:t>
            </a:r>
            <a:r>
              <a:rPr lang="tr-TR" dirty="0"/>
              <a:t> hesabında yayınlanacak yazımda detayları inceleyebilirsiniz. Konu “ </a:t>
            </a:r>
            <a:r>
              <a:rPr lang="tr-TR" dirty="0" err="1"/>
              <a:t>Shapes</a:t>
            </a:r>
            <a:r>
              <a:rPr lang="tr-TR" dirty="0"/>
              <a:t> of </a:t>
            </a:r>
            <a:r>
              <a:rPr lang="tr-TR" dirty="0" err="1"/>
              <a:t>Scrum</a:t>
            </a:r>
            <a:r>
              <a:rPr lang="tr-TR" dirty="0"/>
              <a:t> in </a:t>
            </a:r>
            <a:r>
              <a:rPr lang="tr-TR" dirty="0" err="1"/>
              <a:t>the</a:t>
            </a:r>
            <a:r>
              <a:rPr lang="tr-TR" dirty="0"/>
              <a:t> Enterprise ”</a:t>
            </a:r>
          </a:p>
        </p:txBody>
      </p:sp>
      <p:sp>
        <p:nvSpPr>
          <p:cNvPr id="4" name="Slide Number Placeholder 3"/>
          <p:cNvSpPr>
            <a:spLocks noGrp="1"/>
          </p:cNvSpPr>
          <p:nvPr>
            <p:ph type="sldNum" sz="quarter" idx="5"/>
          </p:nvPr>
        </p:nvSpPr>
        <p:spPr/>
        <p:txBody>
          <a:bodyPr/>
          <a:lstStyle/>
          <a:p>
            <a:fld id="{7EEFF753-C2AD-4064-86AF-767AC19C4703}" type="slidenum">
              <a:rPr lang="en-US" smtClean="0"/>
              <a:t>27</a:t>
            </a:fld>
            <a:endParaRPr lang="en-US"/>
          </a:p>
        </p:txBody>
      </p:sp>
    </p:spTree>
    <p:extLst>
      <p:ext uri="{BB962C8B-B14F-4D97-AF65-F5344CB8AC3E}">
        <p14:creationId xmlns:p14="http://schemas.microsoft.com/office/powerpoint/2010/main" val="3161822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28</a:t>
            </a:fld>
            <a:endParaRPr lang="en-US"/>
          </a:p>
        </p:txBody>
      </p:sp>
    </p:spTree>
    <p:extLst>
      <p:ext uri="{BB962C8B-B14F-4D97-AF65-F5344CB8AC3E}">
        <p14:creationId xmlns:p14="http://schemas.microsoft.com/office/powerpoint/2010/main" val="505359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Scrum</a:t>
            </a:r>
            <a:r>
              <a:rPr lang="tr-TR" dirty="0"/>
              <a:t>, “insanların mümkün olan en yüksek değerli ürünleri üretken ve yaratıcı bir şekilde sunarken, karmaşık </a:t>
            </a:r>
            <a:r>
              <a:rPr lang="tr-TR" dirty="0" err="1"/>
              <a:t>adaptif</a:t>
            </a:r>
            <a:r>
              <a:rPr lang="tr-TR" dirty="0"/>
              <a:t> problemleri ele alabilecekleri bir çerçeve” olarak tanımlanmaktadır. Bu, </a:t>
            </a:r>
            <a:r>
              <a:rPr lang="tr-TR" dirty="0" err="1"/>
              <a:t>Scrum</a:t>
            </a:r>
            <a:r>
              <a:rPr lang="tr-TR" dirty="0"/>
              <a:t> veya çevik ürün geliştirmenin doğasını derinlemesine açıklamıyor.</a:t>
            </a:r>
          </a:p>
          <a:p>
            <a:r>
              <a:rPr lang="tr-TR" dirty="0"/>
              <a:t>Aslında varılmak istenen nokta: değişen öncelikleri yönetme, artan verimlilik, geliştirilmiş proje görünürlüğü, geliştirilmiş takım morali, daha yüksek etkinlik, kalite ve iş birimi memnuniyeti</a:t>
            </a:r>
          </a:p>
        </p:txBody>
      </p:sp>
      <p:sp>
        <p:nvSpPr>
          <p:cNvPr id="4" name="Slide Number Placeholder 3"/>
          <p:cNvSpPr>
            <a:spLocks noGrp="1"/>
          </p:cNvSpPr>
          <p:nvPr>
            <p:ph type="sldNum" sz="quarter" idx="5"/>
          </p:nvPr>
        </p:nvSpPr>
        <p:spPr/>
        <p:txBody>
          <a:bodyPr/>
          <a:lstStyle/>
          <a:p>
            <a:fld id="{7EEFF753-C2AD-4064-86AF-767AC19C4703}" type="slidenum">
              <a:rPr lang="en-US" smtClean="0"/>
              <a:t>3</a:t>
            </a:fld>
            <a:endParaRPr lang="en-US"/>
          </a:p>
        </p:txBody>
      </p:sp>
    </p:spTree>
    <p:extLst>
      <p:ext uri="{BB962C8B-B14F-4D97-AF65-F5344CB8AC3E}">
        <p14:creationId xmlns:p14="http://schemas.microsoft.com/office/powerpoint/2010/main" val="735569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FF753-C2AD-4064-86AF-767AC19C4703}" type="slidenum">
              <a:rPr lang="en-US" smtClean="0"/>
              <a:t>4</a:t>
            </a:fld>
            <a:endParaRPr lang="en-US"/>
          </a:p>
        </p:txBody>
      </p:sp>
    </p:spTree>
    <p:extLst>
      <p:ext uri="{BB962C8B-B14F-4D97-AF65-F5344CB8AC3E}">
        <p14:creationId xmlns:p14="http://schemas.microsoft.com/office/powerpoint/2010/main" val="1237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 Survival Issues</a:t>
            </a:r>
          </a:p>
          <a:p>
            <a:r>
              <a:rPr lang="en-US" dirty="0" err="1"/>
              <a:t>Şirket</a:t>
            </a:r>
            <a:r>
              <a:rPr lang="en-US" dirty="0"/>
              <a:t> </a:t>
            </a:r>
            <a:r>
              <a:rPr lang="en-US" dirty="0" err="1"/>
              <a:t>dışındaki</a:t>
            </a:r>
            <a:r>
              <a:rPr lang="en-US" dirty="0"/>
              <a:t> </a:t>
            </a:r>
            <a:r>
              <a:rPr lang="en-US" dirty="0" err="1"/>
              <a:t>herkes</a:t>
            </a:r>
            <a:r>
              <a:rPr lang="en-US" dirty="0"/>
              <a:t> </a:t>
            </a:r>
            <a:r>
              <a:rPr lang="en-US" dirty="0" err="1"/>
              <a:t>ve</a:t>
            </a:r>
            <a:r>
              <a:rPr lang="en-US" dirty="0"/>
              <a:t> her </a:t>
            </a:r>
            <a:r>
              <a:rPr lang="en-US" dirty="0" err="1"/>
              <a:t>şirketin</a:t>
            </a:r>
            <a:r>
              <a:rPr lang="en-US" dirty="0"/>
              <a:t> </a:t>
            </a:r>
            <a:r>
              <a:rPr lang="en-US" dirty="0" err="1"/>
              <a:t>işletmede</a:t>
            </a:r>
            <a:r>
              <a:rPr lang="en-US" dirty="0"/>
              <a:t> </a:t>
            </a:r>
            <a:r>
              <a:rPr lang="en-US" dirty="0" err="1"/>
              <a:t>gözlemleyebileceği</a:t>
            </a:r>
            <a:r>
              <a:rPr lang="en-US" dirty="0"/>
              <a:t> her </a:t>
            </a:r>
            <a:r>
              <a:rPr lang="en-US" dirty="0" err="1"/>
              <a:t>şeydir</a:t>
            </a:r>
            <a:r>
              <a:rPr lang="en-US" dirty="0"/>
              <a:t>: </a:t>
            </a:r>
            <a:r>
              <a:rPr lang="en-US" dirty="0" err="1"/>
              <a:t>Şirketin</a:t>
            </a:r>
            <a:r>
              <a:rPr lang="en-US" dirty="0"/>
              <a:t> </a:t>
            </a:r>
            <a:r>
              <a:rPr lang="en-US" dirty="0" err="1"/>
              <a:t>misyonu</a:t>
            </a:r>
            <a:r>
              <a:rPr lang="en-US" dirty="0"/>
              <a:t> </a:t>
            </a:r>
            <a:r>
              <a:rPr lang="en-US" dirty="0" err="1"/>
              <a:t>ve</a:t>
            </a:r>
            <a:r>
              <a:rPr lang="en-US" dirty="0"/>
              <a:t> </a:t>
            </a:r>
            <a:r>
              <a:rPr lang="en-US" dirty="0" err="1"/>
              <a:t>vizyonu</a:t>
            </a:r>
            <a:r>
              <a:rPr lang="en-US" dirty="0"/>
              <a:t>, </a:t>
            </a:r>
            <a:r>
              <a:rPr lang="en-US" dirty="0" err="1"/>
              <a:t>stratejisi</a:t>
            </a:r>
            <a:r>
              <a:rPr lang="en-US" dirty="0"/>
              <a:t>, </a:t>
            </a:r>
            <a:r>
              <a:rPr lang="en-US" dirty="0" err="1"/>
              <a:t>hedefleri</a:t>
            </a:r>
            <a:r>
              <a:rPr lang="en-US" dirty="0"/>
              <a:t> </a:t>
            </a:r>
            <a:r>
              <a:rPr lang="en-US" dirty="0" err="1"/>
              <a:t>ve</a:t>
            </a:r>
            <a:r>
              <a:rPr lang="en-US" dirty="0"/>
              <a:t> </a:t>
            </a:r>
            <a:r>
              <a:rPr lang="en-US" dirty="0" err="1"/>
              <a:t>bunları</a:t>
            </a:r>
            <a:r>
              <a:rPr lang="en-US" dirty="0"/>
              <a:t> </a:t>
            </a:r>
            <a:r>
              <a:rPr lang="en-US" dirty="0" err="1"/>
              <a:t>uygulama</a:t>
            </a:r>
            <a:r>
              <a:rPr lang="en-US" dirty="0"/>
              <a:t> </a:t>
            </a:r>
            <a:r>
              <a:rPr lang="en-US" dirty="0" err="1"/>
              <a:t>araçları</a:t>
            </a:r>
            <a:r>
              <a:rPr lang="en-US" dirty="0"/>
              <a:t> </a:t>
            </a:r>
            <a:r>
              <a:rPr lang="en-US" dirty="0" err="1"/>
              <a:t>hatta</a:t>
            </a:r>
            <a:r>
              <a:rPr lang="en-US" dirty="0"/>
              <a:t> </a:t>
            </a:r>
            <a:r>
              <a:rPr lang="en-US" dirty="0" err="1"/>
              <a:t>organizasyon</a:t>
            </a:r>
            <a:r>
              <a:rPr lang="en-US" dirty="0"/>
              <a:t> </a:t>
            </a:r>
            <a:r>
              <a:rPr lang="en-US" dirty="0" err="1"/>
              <a:t>yapısını</a:t>
            </a:r>
            <a:r>
              <a:rPr lang="en-US" dirty="0"/>
              <a:t> </a:t>
            </a:r>
            <a:r>
              <a:rPr lang="en-US" dirty="0" err="1"/>
              <a:t>içerir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Internal Integration Issues</a:t>
            </a:r>
          </a:p>
          <a:p>
            <a:r>
              <a:rPr lang="en-US" dirty="0" err="1"/>
              <a:t>Şirket</a:t>
            </a:r>
            <a:r>
              <a:rPr lang="en-US" dirty="0"/>
              <a:t> </a:t>
            </a:r>
            <a:r>
              <a:rPr lang="en-US" dirty="0" err="1"/>
              <a:t>dışı</a:t>
            </a:r>
            <a:r>
              <a:rPr lang="en-US" dirty="0"/>
              <a:t> 3. </a:t>
            </a:r>
            <a:r>
              <a:rPr lang="en-US" dirty="0" err="1"/>
              <a:t>kişilerin</a:t>
            </a:r>
            <a:r>
              <a:rPr lang="en-US" dirty="0"/>
              <a:t> </a:t>
            </a:r>
            <a:r>
              <a:rPr lang="en-US" dirty="0" err="1"/>
              <a:t>hiçbir</a:t>
            </a:r>
            <a:r>
              <a:rPr lang="en-US" dirty="0"/>
              <a:t> zaman </a:t>
            </a:r>
            <a:r>
              <a:rPr lang="en-US" dirty="0" err="1"/>
              <a:t>kavrayamayacağı</a:t>
            </a:r>
            <a:r>
              <a:rPr lang="en-US" dirty="0"/>
              <a:t> </a:t>
            </a:r>
            <a:r>
              <a:rPr lang="en-US" dirty="0" err="1"/>
              <a:t>şeyler</a:t>
            </a:r>
            <a:r>
              <a:rPr lang="en-US" dirty="0"/>
              <a:t>. Hatta </a:t>
            </a:r>
            <a:r>
              <a:rPr lang="en-US" dirty="0" err="1"/>
              <a:t>çalışanlar</a:t>
            </a:r>
            <a:r>
              <a:rPr lang="en-US" dirty="0"/>
              <a:t> da </a:t>
            </a:r>
            <a:r>
              <a:rPr lang="en-US" dirty="0" err="1"/>
              <a:t>bir</a:t>
            </a:r>
            <a:r>
              <a:rPr lang="en-US" dirty="0"/>
              <a:t> </a:t>
            </a:r>
            <a:r>
              <a:rPr lang="en-US" dirty="0" err="1"/>
              <a:t>süre</a:t>
            </a:r>
            <a:r>
              <a:rPr lang="en-US" dirty="0"/>
              <a:t> </a:t>
            </a:r>
            <a:r>
              <a:rPr lang="en-US" dirty="0" err="1"/>
              <a:t>sonra</a:t>
            </a:r>
            <a:r>
              <a:rPr lang="en-US" dirty="0"/>
              <a:t> </a:t>
            </a:r>
            <a:r>
              <a:rPr lang="en-US" dirty="0" err="1"/>
              <a:t>şirkete</a:t>
            </a:r>
            <a:r>
              <a:rPr lang="en-US" dirty="0"/>
              <a:t> </a:t>
            </a:r>
            <a:r>
              <a:rPr lang="en-US" dirty="0" err="1"/>
              <a:t>uyum</a:t>
            </a:r>
            <a:r>
              <a:rPr lang="en-US" dirty="0"/>
              <a:t> </a:t>
            </a:r>
            <a:r>
              <a:rPr lang="en-US" dirty="0" err="1"/>
              <a:t>sağlayabileceği</a:t>
            </a:r>
            <a:r>
              <a:rPr lang="en-US" dirty="0"/>
              <a:t> </a:t>
            </a:r>
            <a:r>
              <a:rPr lang="en-US" dirty="0" err="1"/>
              <a:t>için</a:t>
            </a:r>
            <a:r>
              <a:rPr lang="en-US" dirty="0"/>
              <a:t> </a:t>
            </a:r>
            <a:r>
              <a:rPr lang="en-US" dirty="0" err="1"/>
              <a:t>bu</a:t>
            </a:r>
            <a:r>
              <a:rPr lang="en-US" dirty="0"/>
              <a:t> </a:t>
            </a:r>
            <a:r>
              <a:rPr lang="en-US" dirty="0" err="1"/>
              <a:t>dinamiklere</a:t>
            </a:r>
            <a:r>
              <a:rPr lang="en-US" dirty="0"/>
              <a:t> </a:t>
            </a:r>
            <a:r>
              <a:rPr lang="en-US" dirty="0" err="1"/>
              <a:t>alışması</a:t>
            </a:r>
            <a:r>
              <a:rPr lang="en-US" dirty="0"/>
              <a:t> </a:t>
            </a:r>
            <a:r>
              <a:rPr lang="en-US" dirty="0" err="1"/>
              <a:t>ve</a:t>
            </a:r>
            <a:r>
              <a:rPr lang="en-US" dirty="0"/>
              <a:t> </a:t>
            </a:r>
            <a:r>
              <a:rPr lang="en-US" dirty="0" err="1"/>
              <a:t>öğrenmesi</a:t>
            </a:r>
            <a:r>
              <a:rPr lang="en-US" dirty="0"/>
              <a:t> </a:t>
            </a:r>
            <a:r>
              <a:rPr lang="en-US" dirty="0" err="1"/>
              <a:t>uzun</a:t>
            </a:r>
            <a:r>
              <a:rPr lang="en-US" dirty="0"/>
              <a:t> </a:t>
            </a:r>
            <a:r>
              <a:rPr lang="en-US" dirty="0" err="1"/>
              <a:t>sürer</a:t>
            </a:r>
            <a:r>
              <a:rPr lang="en-US" dirty="0"/>
              <a:t>.</a:t>
            </a:r>
          </a:p>
          <a:p>
            <a:r>
              <a:rPr lang="en-US" dirty="0" err="1"/>
              <a:t>Ayrıca</a:t>
            </a:r>
            <a:r>
              <a:rPr lang="en-US" dirty="0"/>
              <a:t> </a:t>
            </a:r>
            <a:r>
              <a:rPr lang="en-US" dirty="0" err="1"/>
              <a:t>statü</a:t>
            </a:r>
            <a:r>
              <a:rPr lang="en-US" dirty="0"/>
              <a:t> </a:t>
            </a:r>
            <a:r>
              <a:rPr lang="en-US" dirty="0" err="1"/>
              <a:t>ve</a:t>
            </a:r>
            <a:r>
              <a:rPr lang="en-US" dirty="0"/>
              <a:t> </a:t>
            </a:r>
            <a:r>
              <a:rPr lang="en-US" dirty="0" err="1"/>
              <a:t>terfilerin</a:t>
            </a:r>
            <a:r>
              <a:rPr lang="en-US" dirty="0"/>
              <a:t> </a:t>
            </a:r>
            <a:r>
              <a:rPr lang="en-US" dirty="0" err="1"/>
              <a:t>nasıl</a:t>
            </a:r>
            <a:r>
              <a:rPr lang="en-US" dirty="0"/>
              <a:t> </a:t>
            </a:r>
            <a:r>
              <a:rPr lang="en-US" dirty="0" err="1"/>
              <a:t>dağıtıldığı</a:t>
            </a:r>
            <a:r>
              <a:rPr lang="en-US" dirty="0"/>
              <a:t>, </a:t>
            </a:r>
            <a:r>
              <a:rPr lang="en-US" dirty="0" err="1"/>
              <a:t>ödüllerin</a:t>
            </a:r>
            <a:r>
              <a:rPr lang="en-US" dirty="0"/>
              <a:t>(</a:t>
            </a:r>
            <a:r>
              <a:rPr lang="en-US" dirty="0" err="1"/>
              <a:t>zamların</a:t>
            </a:r>
            <a:r>
              <a:rPr lang="en-US" dirty="0"/>
              <a:t>) </a:t>
            </a:r>
            <a:r>
              <a:rPr lang="en-US" dirty="0" err="1"/>
              <a:t>nasıl</a:t>
            </a:r>
            <a:r>
              <a:rPr lang="en-US" dirty="0"/>
              <a:t> </a:t>
            </a:r>
            <a:r>
              <a:rPr lang="en-US" dirty="0" err="1"/>
              <a:t>belirlendiği</a:t>
            </a:r>
            <a:r>
              <a:rPr lang="en-US" dirty="0"/>
              <a:t> </a:t>
            </a:r>
            <a:r>
              <a:rPr lang="en-US" dirty="0" err="1"/>
              <a:t>ve</a:t>
            </a:r>
            <a:r>
              <a:rPr lang="en-US" dirty="0"/>
              <a:t> </a:t>
            </a:r>
            <a:r>
              <a:rPr lang="en-US" dirty="0" err="1"/>
              <a:t>insanlar</a:t>
            </a:r>
            <a:r>
              <a:rPr lang="en-US" dirty="0"/>
              <a:t> </a:t>
            </a:r>
            <a:r>
              <a:rPr lang="en-US" dirty="0" err="1"/>
              <a:t>arası</a:t>
            </a:r>
            <a:r>
              <a:rPr lang="en-US" dirty="0"/>
              <a:t> – </a:t>
            </a:r>
            <a:r>
              <a:rPr lang="en-US" dirty="0" err="1"/>
              <a:t>gruplar</a:t>
            </a:r>
            <a:r>
              <a:rPr lang="en-US" dirty="0"/>
              <a:t> </a:t>
            </a:r>
            <a:r>
              <a:rPr lang="en-US" dirty="0" err="1"/>
              <a:t>arası</a:t>
            </a:r>
            <a:r>
              <a:rPr lang="en-US" dirty="0"/>
              <a:t> </a:t>
            </a:r>
            <a:r>
              <a:rPr lang="en-US" dirty="0" err="1"/>
              <a:t>ilişkiyi</a:t>
            </a:r>
            <a:r>
              <a:rPr lang="en-US" dirty="0"/>
              <a:t> de </a:t>
            </a:r>
            <a:r>
              <a:rPr lang="en-US" dirty="0" err="1"/>
              <a:t>belirler</a:t>
            </a:r>
            <a:r>
              <a:rPr lang="en-US" dirty="0"/>
              <a:t>.</a:t>
            </a:r>
          </a:p>
          <a:p>
            <a:r>
              <a:rPr lang="en-US" dirty="0" err="1"/>
              <a:t>Örnek</a:t>
            </a:r>
            <a:r>
              <a:rPr lang="en-US" dirty="0"/>
              <a:t> </a:t>
            </a:r>
            <a:r>
              <a:rPr lang="en-US" dirty="0" err="1"/>
              <a:t>olarak</a:t>
            </a:r>
            <a:r>
              <a:rPr lang="en-US" dirty="0"/>
              <a:t> </a:t>
            </a:r>
            <a:r>
              <a:rPr lang="en-US" dirty="0" err="1"/>
              <a:t>bir</a:t>
            </a:r>
            <a:r>
              <a:rPr lang="en-US" dirty="0"/>
              <a:t> </a:t>
            </a:r>
            <a:r>
              <a:rPr lang="en-US" dirty="0" err="1"/>
              <a:t>karar</a:t>
            </a:r>
            <a:r>
              <a:rPr lang="en-US" dirty="0"/>
              <a:t> </a:t>
            </a:r>
            <a:r>
              <a:rPr lang="en-US" dirty="0" err="1"/>
              <a:t>alınacağı</a:t>
            </a:r>
            <a:r>
              <a:rPr lang="en-US" dirty="0"/>
              <a:t> zaman </a:t>
            </a:r>
            <a:r>
              <a:rPr lang="en-US" dirty="0" err="1"/>
              <a:t>ya</a:t>
            </a:r>
            <a:r>
              <a:rPr lang="en-US" dirty="0"/>
              <a:t> o </a:t>
            </a:r>
            <a:r>
              <a:rPr lang="en-US" dirty="0" err="1"/>
              <a:t>konuda</a:t>
            </a:r>
            <a:r>
              <a:rPr lang="en-US" dirty="0"/>
              <a:t> </a:t>
            </a:r>
            <a:r>
              <a:rPr lang="en-US" dirty="0" err="1"/>
              <a:t>en</a:t>
            </a:r>
            <a:r>
              <a:rPr lang="en-US" dirty="0"/>
              <a:t> </a:t>
            </a:r>
            <a:r>
              <a:rPr lang="en-US" dirty="0" err="1"/>
              <a:t>bilgili</a:t>
            </a:r>
            <a:r>
              <a:rPr lang="en-US" dirty="0"/>
              <a:t> </a:t>
            </a:r>
            <a:r>
              <a:rPr lang="en-US" dirty="0" err="1"/>
              <a:t>ve</a:t>
            </a:r>
            <a:r>
              <a:rPr lang="en-US" dirty="0"/>
              <a:t> </a:t>
            </a:r>
            <a:r>
              <a:rPr lang="en-US" dirty="0" err="1"/>
              <a:t>en</a:t>
            </a:r>
            <a:r>
              <a:rPr lang="en-US" dirty="0"/>
              <a:t> </a:t>
            </a:r>
            <a:r>
              <a:rPr lang="en-US" dirty="0" err="1"/>
              <a:t>birikimli</a:t>
            </a:r>
            <a:r>
              <a:rPr lang="en-US" dirty="0"/>
              <a:t> </a:t>
            </a:r>
            <a:r>
              <a:rPr lang="en-US" dirty="0" err="1"/>
              <a:t>olan</a:t>
            </a:r>
            <a:r>
              <a:rPr lang="en-US" dirty="0"/>
              <a:t> </a:t>
            </a:r>
            <a:r>
              <a:rPr lang="en-US" dirty="0" err="1"/>
              <a:t>kişinin</a:t>
            </a:r>
            <a:r>
              <a:rPr lang="en-US" dirty="0"/>
              <a:t> </a:t>
            </a:r>
            <a:r>
              <a:rPr lang="en-US" dirty="0" err="1"/>
              <a:t>tavsiyelerine</a:t>
            </a:r>
            <a:r>
              <a:rPr lang="en-US" dirty="0"/>
              <a:t> </a:t>
            </a:r>
            <a:r>
              <a:rPr lang="en-US" dirty="0" err="1"/>
              <a:t>uyulur</a:t>
            </a:r>
            <a:r>
              <a:rPr lang="en-US" dirty="0"/>
              <a:t> </a:t>
            </a:r>
            <a:r>
              <a:rPr lang="en-US" dirty="0" err="1"/>
              <a:t>ya</a:t>
            </a:r>
            <a:r>
              <a:rPr lang="en-US" dirty="0"/>
              <a:t> da </a:t>
            </a:r>
            <a:r>
              <a:rPr lang="en-US" dirty="0" err="1"/>
              <a:t>pozisyona</a:t>
            </a:r>
            <a:r>
              <a:rPr lang="en-US" dirty="0"/>
              <a:t> </a:t>
            </a:r>
            <a:r>
              <a:rPr lang="en-US" dirty="0" err="1"/>
              <a:t>göre</a:t>
            </a:r>
            <a:r>
              <a:rPr lang="en-US" dirty="0"/>
              <a:t> </a:t>
            </a:r>
            <a:r>
              <a:rPr lang="en-US" dirty="0" err="1"/>
              <a:t>rütbesi</a:t>
            </a:r>
            <a:r>
              <a:rPr lang="en-US" dirty="0"/>
              <a:t> </a:t>
            </a:r>
            <a:r>
              <a:rPr lang="en-US" dirty="0" err="1"/>
              <a:t>en</a:t>
            </a:r>
            <a:r>
              <a:rPr lang="en-US" dirty="0"/>
              <a:t> </a:t>
            </a:r>
            <a:r>
              <a:rPr lang="en-US" dirty="0" err="1"/>
              <a:t>büyük</a:t>
            </a:r>
            <a:r>
              <a:rPr lang="en-US" dirty="0"/>
              <a:t> </a:t>
            </a:r>
            <a:r>
              <a:rPr lang="en-US" dirty="0" err="1"/>
              <a:t>olanın</a:t>
            </a:r>
            <a:r>
              <a:rPr lang="en-US" dirty="0"/>
              <a:t> </a:t>
            </a:r>
            <a:r>
              <a:rPr lang="en-US" dirty="0" err="1"/>
              <a:t>söyledim</a:t>
            </a:r>
            <a:r>
              <a:rPr lang="en-US" dirty="0"/>
              <a:t> </a:t>
            </a:r>
            <a:r>
              <a:rPr lang="en-US" dirty="0" err="1"/>
              <a:t>yapılsınları</a:t>
            </a:r>
            <a:r>
              <a:rPr lang="en-US" dirty="0"/>
              <a:t> </a:t>
            </a:r>
            <a:r>
              <a:rPr lang="en-US" dirty="0" err="1"/>
              <a:t>ile</a:t>
            </a:r>
            <a:r>
              <a:rPr lang="en-US" dirty="0"/>
              <a:t> </a:t>
            </a:r>
            <a:r>
              <a:rPr lang="en-US" dirty="0" err="1"/>
              <a:t>ilerler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Deeper Underlying Assumptions</a:t>
            </a:r>
          </a:p>
          <a:p>
            <a:r>
              <a:rPr lang="en-US" dirty="0"/>
              <a:t>Ise </a:t>
            </a:r>
            <a:r>
              <a:rPr lang="en-US" dirty="0" err="1"/>
              <a:t>biraz</a:t>
            </a:r>
            <a:r>
              <a:rPr lang="en-US" dirty="0"/>
              <a:t> </a:t>
            </a:r>
            <a:r>
              <a:rPr lang="en-US" dirty="0" err="1"/>
              <a:t>daha</a:t>
            </a:r>
            <a:r>
              <a:rPr lang="en-US" dirty="0"/>
              <a:t> </a:t>
            </a:r>
            <a:r>
              <a:rPr lang="en-US" dirty="0" err="1"/>
              <a:t>şirkette</a:t>
            </a:r>
            <a:r>
              <a:rPr lang="en-US" dirty="0"/>
              <a:t> </a:t>
            </a:r>
            <a:r>
              <a:rPr lang="en-US" dirty="0" err="1"/>
              <a:t>çalışan</a:t>
            </a:r>
            <a:r>
              <a:rPr lang="en-US" dirty="0"/>
              <a:t> </a:t>
            </a:r>
            <a:r>
              <a:rPr lang="en-US" dirty="0" err="1"/>
              <a:t>kişi</a:t>
            </a:r>
            <a:r>
              <a:rPr lang="en-US" dirty="0"/>
              <a:t> </a:t>
            </a:r>
            <a:r>
              <a:rPr lang="en-US" dirty="0" err="1"/>
              <a:t>bazlı</a:t>
            </a:r>
            <a:r>
              <a:rPr lang="en-US" dirty="0"/>
              <a:t> </a:t>
            </a:r>
            <a:r>
              <a:rPr lang="en-US" dirty="0" err="1"/>
              <a:t>insanların</a:t>
            </a:r>
            <a:r>
              <a:rPr lang="en-US" dirty="0"/>
              <a:t> </a:t>
            </a:r>
            <a:r>
              <a:rPr lang="en-US" dirty="0" err="1"/>
              <a:t>hayata</a:t>
            </a:r>
            <a:r>
              <a:rPr lang="en-US" dirty="0"/>
              <a:t> </a:t>
            </a:r>
            <a:r>
              <a:rPr lang="en-US" dirty="0" err="1"/>
              <a:t>bakış</a:t>
            </a:r>
            <a:r>
              <a:rPr lang="en-US" dirty="0"/>
              <a:t> </a:t>
            </a:r>
            <a:r>
              <a:rPr lang="en-US" dirty="0" err="1"/>
              <a:t>açısını</a:t>
            </a:r>
            <a:r>
              <a:rPr lang="en-US" dirty="0"/>
              <a:t> </a:t>
            </a:r>
            <a:r>
              <a:rPr lang="en-US" dirty="0" err="1"/>
              <a:t>içerir</a:t>
            </a:r>
            <a:r>
              <a:rPr lang="en-US" dirty="0"/>
              <a:t>. X </a:t>
            </a:r>
            <a:r>
              <a:rPr lang="en-US" dirty="0" err="1"/>
              <a:t>projesi</a:t>
            </a:r>
            <a:r>
              <a:rPr lang="en-US" dirty="0"/>
              <a:t> </a:t>
            </a:r>
            <a:r>
              <a:rPr lang="en-US" dirty="0" err="1"/>
              <a:t>Haziran</a:t>
            </a:r>
            <a:r>
              <a:rPr lang="en-US" dirty="0"/>
              <a:t> 2019 da </a:t>
            </a:r>
            <a:r>
              <a:rPr lang="en-US" dirty="0" err="1"/>
              <a:t>bitecek</a:t>
            </a:r>
            <a:r>
              <a:rPr lang="en-US" dirty="0"/>
              <a:t> </a:t>
            </a:r>
            <a:r>
              <a:rPr lang="en-US" dirty="0" err="1"/>
              <a:t>denildiğinde</a:t>
            </a:r>
            <a:r>
              <a:rPr lang="en-US" dirty="0"/>
              <a:t> </a:t>
            </a:r>
            <a:r>
              <a:rPr lang="en-US" dirty="0" err="1"/>
              <a:t>birbirinden</a:t>
            </a:r>
            <a:r>
              <a:rPr lang="en-US" dirty="0"/>
              <a:t> </a:t>
            </a:r>
            <a:r>
              <a:rPr lang="en-US" dirty="0" err="1"/>
              <a:t>farklı</a:t>
            </a:r>
            <a:r>
              <a:rPr lang="en-US" dirty="0"/>
              <a:t> 2 </a:t>
            </a:r>
            <a:r>
              <a:rPr lang="en-US" dirty="0" err="1"/>
              <a:t>çalışan</a:t>
            </a:r>
            <a:r>
              <a:rPr lang="en-US" dirty="0"/>
              <a:t> </a:t>
            </a:r>
            <a:r>
              <a:rPr lang="en-US" dirty="0" err="1"/>
              <a:t>bunu</a:t>
            </a:r>
            <a:r>
              <a:rPr lang="en-US" dirty="0"/>
              <a:t> </a:t>
            </a:r>
            <a:r>
              <a:rPr lang="en-US" dirty="0" err="1"/>
              <a:t>farklı</a:t>
            </a:r>
            <a:r>
              <a:rPr lang="en-US" dirty="0"/>
              <a:t> </a:t>
            </a:r>
            <a:r>
              <a:rPr lang="en-US" dirty="0" err="1"/>
              <a:t>yorumlayabilir</a:t>
            </a:r>
            <a:r>
              <a:rPr lang="en-US" dirty="0"/>
              <a:t>.</a:t>
            </a:r>
          </a:p>
        </p:txBody>
      </p:sp>
      <p:sp>
        <p:nvSpPr>
          <p:cNvPr id="4" name="Slide Number Placeholder 3"/>
          <p:cNvSpPr>
            <a:spLocks noGrp="1"/>
          </p:cNvSpPr>
          <p:nvPr>
            <p:ph type="sldNum" sz="quarter" idx="5"/>
          </p:nvPr>
        </p:nvSpPr>
        <p:spPr/>
        <p:txBody>
          <a:bodyPr/>
          <a:lstStyle/>
          <a:p>
            <a:fld id="{7EEFF753-C2AD-4064-86AF-767AC19C4703}" type="slidenum">
              <a:rPr lang="en-US" smtClean="0"/>
              <a:t>5</a:t>
            </a:fld>
            <a:endParaRPr lang="en-US"/>
          </a:p>
        </p:txBody>
      </p:sp>
    </p:spTree>
    <p:extLst>
      <p:ext uri="{BB962C8B-B14F-4D97-AF65-F5344CB8AC3E}">
        <p14:creationId xmlns:p14="http://schemas.microsoft.com/office/powerpoint/2010/main" val="204266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Waterfall</a:t>
            </a:r>
            <a:r>
              <a:rPr lang="tr-TR" dirty="0"/>
              <a:t>, </a:t>
            </a:r>
            <a:r>
              <a:rPr lang="tr-TR" dirty="0" err="1"/>
              <a:t>Scrum’ın</a:t>
            </a:r>
            <a:r>
              <a:rPr lang="tr-TR" dirty="0"/>
              <a:t> muhalifidir, çünkü </a:t>
            </a:r>
            <a:r>
              <a:rPr lang="tr-TR" dirty="0" err="1"/>
              <a:t>Scrum</a:t>
            </a:r>
            <a:r>
              <a:rPr lang="tr-TR" dirty="0"/>
              <a:t> uygulayıcıları karmaşık sorunların öngörücü yöntemlerle çözülemeyeceğine inanmaktadır. Bu, </a:t>
            </a:r>
            <a:r>
              <a:rPr lang="tr-TR" dirty="0" err="1"/>
              <a:t>Waterfall</a:t>
            </a:r>
            <a:r>
              <a:rPr lang="tr-TR" dirty="0"/>
              <a:t> düşüncesi ile ilgili her şeyin güçlü bir reddine neden olur: Otoriter liderlik, yukarıdan aşağıya yönetim, mikro yönetim, öngörücü planlama, güç mücadeleleri, bilgi gizleme vb. </a:t>
            </a:r>
          </a:p>
          <a:p>
            <a:r>
              <a:rPr lang="tr-TR" dirty="0"/>
              <a:t>Bu sorunlar aynı zamanda “</a:t>
            </a:r>
            <a:r>
              <a:rPr lang="tr-TR" dirty="0" err="1"/>
              <a:t>Scrum</a:t>
            </a:r>
            <a:r>
              <a:rPr lang="tr-TR" dirty="0"/>
              <a:t> olamayan” veya kurallarını ihlal eden insanlar için de geçerlidir. </a:t>
            </a:r>
          </a:p>
          <a:p>
            <a:endParaRPr lang="tr-TR" dirty="0"/>
          </a:p>
          <a:p>
            <a:r>
              <a:rPr lang="tr-TR" dirty="0"/>
              <a:t>Geleneksel </a:t>
            </a:r>
            <a:r>
              <a:rPr lang="tr-TR" dirty="0" err="1"/>
              <a:t>waterfall</a:t>
            </a:r>
            <a:r>
              <a:rPr lang="tr-TR" dirty="0"/>
              <a:t> yönteminde yabancı olarak kabul edilme, ekip çalışmasından ve bilgi akışından dışlanma durumları bile oluşabiliyor. Genel olarak, hiç kimse </a:t>
            </a:r>
            <a:r>
              <a:rPr lang="tr-TR" dirty="0" err="1"/>
              <a:t>Scrum</a:t>
            </a:r>
            <a:r>
              <a:rPr lang="tr-TR" dirty="0"/>
              <a:t> Kültürü'nden dışlanmadı. Hangi departmanın çalıştığı, kişinin nereden geldiği, arka planının ne olduğu vb. Fark etmez. Önemli olan tek şey, bu kişinin tamamen ekibin bir üyesi olarak katılması ve genel hedefler için değerli bir şeye katkıda bulunması. ”</a:t>
            </a:r>
          </a:p>
        </p:txBody>
      </p:sp>
      <p:sp>
        <p:nvSpPr>
          <p:cNvPr id="4" name="Slide Number Placeholder 3"/>
          <p:cNvSpPr>
            <a:spLocks noGrp="1"/>
          </p:cNvSpPr>
          <p:nvPr>
            <p:ph type="sldNum" sz="quarter" idx="5"/>
          </p:nvPr>
        </p:nvSpPr>
        <p:spPr/>
        <p:txBody>
          <a:bodyPr/>
          <a:lstStyle/>
          <a:p>
            <a:fld id="{7EEFF753-C2AD-4064-86AF-767AC19C4703}" type="slidenum">
              <a:rPr lang="en-US" smtClean="0"/>
              <a:t>6</a:t>
            </a:fld>
            <a:endParaRPr lang="en-US"/>
          </a:p>
        </p:txBody>
      </p:sp>
    </p:spTree>
    <p:extLst>
      <p:ext uri="{BB962C8B-B14F-4D97-AF65-F5344CB8AC3E}">
        <p14:creationId xmlns:p14="http://schemas.microsoft.com/office/powerpoint/2010/main" val="2468423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Kültür değişimi</a:t>
            </a:r>
          </a:p>
        </p:txBody>
      </p:sp>
      <p:sp>
        <p:nvSpPr>
          <p:cNvPr id="4" name="Slide Number Placeholder 3"/>
          <p:cNvSpPr>
            <a:spLocks noGrp="1"/>
          </p:cNvSpPr>
          <p:nvPr>
            <p:ph type="sldNum" sz="quarter" idx="5"/>
          </p:nvPr>
        </p:nvSpPr>
        <p:spPr/>
        <p:txBody>
          <a:bodyPr/>
          <a:lstStyle/>
          <a:p>
            <a:fld id="{7EEFF753-C2AD-4064-86AF-767AC19C4703}" type="slidenum">
              <a:rPr lang="en-US" smtClean="0"/>
              <a:t>7</a:t>
            </a:fld>
            <a:endParaRPr lang="en-US"/>
          </a:p>
        </p:txBody>
      </p:sp>
    </p:spTree>
    <p:extLst>
      <p:ext uri="{BB962C8B-B14F-4D97-AF65-F5344CB8AC3E}">
        <p14:creationId xmlns:p14="http://schemas.microsoft.com/office/powerpoint/2010/main" val="2112570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Bir kişi </a:t>
            </a:r>
            <a:r>
              <a:rPr lang="tr-TR" dirty="0" err="1"/>
              <a:t>Scrum</a:t>
            </a:r>
            <a:r>
              <a:rPr lang="tr-TR" dirty="0"/>
              <a:t> Kültürünü yaşayan bir organizasyona girdiğinde, birkaç şey görünür hale gelir. Birincisi, insanlar herhangi bir üniforma giymiyor, çok rahat giyiniyorlar. Bu, T-</a:t>
            </a:r>
            <a:r>
              <a:rPr lang="tr-TR" dirty="0" err="1"/>
              <a:t>shirtlerden</a:t>
            </a:r>
            <a:r>
              <a:rPr lang="tr-TR" dirty="0"/>
              <a:t> spor giyim veya deri ceketlere, gömlek ve </a:t>
            </a:r>
            <a:r>
              <a:rPr lang="tr-TR" dirty="0" err="1"/>
              <a:t>blazerlere</a:t>
            </a:r>
            <a:r>
              <a:rPr lang="tr-TR" dirty="0"/>
              <a:t> kadar, her şey mümkün ve genellikle hepsi aynı anda gerçekleşiyor. </a:t>
            </a:r>
          </a:p>
          <a:p>
            <a:r>
              <a:rPr lang="tr-TR" dirty="0"/>
              <a:t>Görmeyecek tek şeyler takım elbise ve kravat. </a:t>
            </a:r>
          </a:p>
          <a:p>
            <a:r>
              <a:rPr lang="tr-TR" dirty="0"/>
              <a:t>Tabi ki müşteri ziyaretleri </a:t>
            </a:r>
            <a:r>
              <a:rPr lang="tr-TR" dirty="0" err="1"/>
              <a:t>vb</a:t>
            </a:r>
            <a:r>
              <a:rPr lang="tr-TR" dirty="0"/>
              <a:t> gibi resmi buluşma-toplantılar dışında.</a:t>
            </a:r>
          </a:p>
        </p:txBody>
      </p:sp>
      <p:sp>
        <p:nvSpPr>
          <p:cNvPr id="4" name="Slide Number Placeholder 3"/>
          <p:cNvSpPr>
            <a:spLocks noGrp="1"/>
          </p:cNvSpPr>
          <p:nvPr>
            <p:ph type="sldNum" sz="quarter" idx="5"/>
          </p:nvPr>
        </p:nvSpPr>
        <p:spPr/>
        <p:txBody>
          <a:bodyPr/>
          <a:lstStyle/>
          <a:p>
            <a:fld id="{7EEFF753-C2AD-4064-86AF-767AC19C4703}" type="slidenum">
              <a:rPr lang="en-US" smtClean="0"/>
              <a:t>8</a:t>
            </a:fld>
            <a:endParaRPr lang="en-US"/>
          </a:p>
        </p:txBody>
      </p:sp>
    </p:spTree>
    <p:extLst>
      <p:ext uri="{BB962C8B-B14F-4D97-AF65-F5344CB8AC3E}">
        <p14:creationId xmlns:p14="http://schemas.microsoft.com/office/powerpoint/2010/main" val="1644280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Dost canlısı, rahat, motive edici, ferah, aydınlık, yaratıcılık teşvik ve ilham verici bu ekip odalarını tanımlamak için en iyi kullanılan kelimelerdir.</a:t>
            </a:r>
          </a:p>
          <a:p>
            <a:r>
              <a:rPr lang="tr-TR" dirty="0"/>
              <a:t>Duvarlar bilgi post-it </a:t>
            </a:r>
            <a:r>
              <a:rPr lang="tr-TR" dirty="0" err="1"/>
              <a:t>leri</a:t>
            </a:r>
            <a:r>
              <a:rPr lang="tr-TR" dirty="0"/>
              <a:t> ile kaplıdır ki herkes her şeyi istediği zaman görebilsin. Bazı post-itler direkt olarak iş ile ilgilidir. Bazısı büyük hedefler ile ilgili olabilir.</a:t>
            </a:r>
          </a:p>
          <a:p>
            <a:r>
              <a:rPr lang="tr-TR" dirty="0"/>
              <a:t>Bazı bilgilerin eldeki işle en ufak bir ilgisi yoktur, ancak orada çalışan ekip için anlamlıdır. </a:t>
            </a:r>
          </a:p>
        </p:txBody>
      </p:sp>
      <p:sp>
        <p:nvSpPr>
          <p:cNvPr id="4" name="Slide Number Placeholder 3"/>
          <p:cNvSpPr>
            <a:spLocks noGrp="1"/>
          </p:cNvSpPr>
          <p:nvPr>
            <p:ph type="sldNum" sz="quarter" idx="5"/>
          </p:nvPr>
        </p:nvSpPr>
        <p:spPr/>
        <p:txBody>
          <a:bodyPr/>
          <a:lstStyle/>
          <a:p>
            <a:fld id="{7EEFF753-C2AD-4064-86AF-767AC19C4703}" type="slidenum">
              <a:rPr lang="en-US" smtClean="0"/>
              <a:t>9</a:t>
            </a:fld>
            <a:endParaRPr lang="en-US"/>
          </a:p>
        </p:txBody>
      </p:sp>
    </p:spTree>
    <p:extLst>
      <p:ext uri="{BB962C8B-B14F-4D97-AF65-F5344CB8AC3E}">
        <p14:creationId xmlns:p14="http://schemas.microsoft.com/office/powerpoint/2010/main" val="129562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718C-8D67-43CD-9B90-1F545131DA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D1B3A-8D36-41E1-906B-D5ABCCA34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14FB93-1E7C-45F7-9FD3-569992DFDD2B}"/>
              </a:ext>
            </a:extLst>
          </p:cNvPr>
          <p:cNvSpPr>
            <a:spLocks noGrp="1"/>
          </p:cNvSpPr>
          <p:nvPr>
            <p:ph type="dt" sz="half" idx="10"/>
          </p:nvPr>
        </p:nvSpPr>
        <p:spPr/>
        <p:txBody>
          <a:bodyPr/>
          <a:lstStyle/>
          <a:p>
            <a:fld id="{C1B2F7B7-A8A5-4915-8904-DF030208A1E1}" type="datetime1">
              <a:rPr lang="en-US" smtClean="0"/>
              <a:t>5/23/19</a:t>
            </a:fld>
            <a:endParaRPr lang="en-US"/>
          </a:p>
        </p:txBody>
      </p:sp>
      <p:sp>
        <p:nvSpPr>
          <p:cNvPr id="5" name="Footer Placeholder 4">
            <a:extLst>
              <a:ext uri="{FF2B5EF4-FFF2-40B4-BE49-F238E27FC236}">
                <a16:creationId xmlns:a16="http://schemas.microsoft.com/office/drawing/2014/main" id="{718685CD-B12E-4B79-A686-04DA1D821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992EA-8F81-4A38-A439-A5D4C4D4B3AA}"/>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615004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86C9-70C6-4DC4-AF06-9187FCF206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18BB3E-65CF-45CD-891D-8182C1D9A0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CEA08-A303-411B-A61C-B55F6E325108}"/>
              </a:ext>
            </a:extLst>
          </p:cNvPr>
          <p:cNvSpPr>
            <a:spLocks noGrp="1"/>
          </p:cNvSpPr>
          <p:nvPr>
            <p:ph type="dt" sz="half" idx="10"/>
          </p:nvPr>
        </p:nvSpPr>
        <p:spPr/>
        <p:txBody>
          <a:bodyPr/>
          <a:lstStyle/>
          <a:p>
            <a:fld id="{03BBB05F-890A-4F3F-93F9-5A2B31F14A75}" type="datetime1">
              <a:rPr lang="en-US" smtClean="0"/>
              <a:t>5/23/19</a:t>
            </a:fld>
            <a:endParaRPr lang="en-US"/>
          </a:p>
        </p:txBody>
      </p:sp>
      <p:sp>
        <p:nvSpPr>
          <p:cNvPr id="5" name="Footer Placeholder 4">
            <a:extLst>
              <a:ext uri="{FF2B5EF4-FFF2-40B4-BE49-F238E27FC236}">
                <a16:creationId xmlns:a16="http://schemas.microsoft.com/office/drawing/2014/main" id="{4E259520-D69D-40A1-9271-1F32A5692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2E602-7ABC-4FED-B452-A712B1997B2A}"/>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3833820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E634B-AA3E-446C-947E-B2348FD13A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19ACF2-B762-4938-8D38-F59EF5454A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14EEB-A636-4831-9C01-B0497677ED69}"/>
              </a:ext>
            </a:extLst>
          </p:cNvPr>
          <p:cNvSpPr>
            <a:spLocks noGrp="1"/>
          </p:cNvSpPr>
          <p:nvPr>
            <p:ph type="dt" sz="half" idx="10"/>
          </p:nvPr>
        </p:nvSpPr>
        <p:spPr/>
        <p:txBody>
          <a:bodyPr/>
          <a:lstStyle/>
          <a:p>
            <a:fld id="{D94052F8-2704-46F4-9C2C-4EC37D62B8EA}" type="datetime1">
              <a:rPr lang="en-US" smtClean="0"/>
              <a:t>5/23/19</a:t>
            </a:fld>
            <a:endParaRPr lang="en-US"/>
          </a:p>
        </p:txBody>
      </p:sp>
      <p:sp>
        <p:nvSpPr>
          <p:cNvPr id="5" name="Footer Placeholder 4">
            <a:extLst>
              <a:ext uri="{FF2B5EF4-FFF2-40B4-BE49-F238E27FC236}">
                <a16:creationId xmlns:a16="http://schemas.microsoft.com/office/drawing/2014/main" id="{D242C0B4-82BE-4551-A94C-7E585423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B4981-4C97-478B-8FB9-ECE4ACC7D605}"/>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0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C87FADD-5E49-4CBF-AF28-EDDE572285AA}"/>
              </a:ext>
            </a:extLst>
          </p:cNvPr>
          <p:cNvGrpSpPr/>
          <p:nvPr userDrawn="1"/>
        </p:nvGrpSpPr>
        <p:grpSpPr>
          <a:xfrm>
            <a:off x="5450206" y="12668"/>
            <a:ext cx="6735543" cy="4844649"/>
            <a:chOff x="8034510" y="750981"/>
            <a:chExt cx="6735543" cy="4844649"/>
          </a:xfrm>
        </p:grpSpPr>
        <p:pic>
          <p:nvPicPr>
            <p:cNvPr id="10" name="Graphic 9">
              <a:extLst>
                <a:ext uri="{FF2B5EF4-FFF2-40B4-BE49-F238E27FC236}">
                  <a16:creationId xmlns:a16="http://schemas.microsoft.com/office/drawing/2014/main" id="{D757649F-8C83-4DCC-810D-AC11FC85E4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821" y="901261"/>
              <a:ext cx="6496921" cy="4544088"/>
            </a:xfrm>
            <a:prstGeom prst="rect">
              <a:avLst/>
            </a:prstGeom>
          </p:spPr>
        </p:pic>
        <p:sp>
          <p:nvSpPr>
            <p:cNvPr id="11" name="Rectangle 10">
              <a:extLst>
                <a:ext uri="{FF2B5EF4-FFF2-40B4-BE49-F238E27FC236}">
                  <a16:creationId xmlns:a16="http://schemas.microsoft.com/office/drawing/2014/main" id="{19907937-2D7F-486A-BEE5-089547CB5D63}"/>
                </a:ext>
              </a:extLst>
            </p:cNvPr>
            <p:cNvSpPr/>
            <p:nvPr/>
          </p:nvSpPr>
          <p:spPr>
            <a:xfrm>
              <a:off x="8034510" y="750981"/>
              <a:ext cx="6735543" cy="484464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5">
            <a:extLst>
              <a:ext uri="{FF2B5EF4-FFF2-40B4-BE49-F238E27FC236}">
                <a16:creationId xmlns:a16="http://schemas.microsoft.com/office/drawing/2014/main" id="{0CA91239-CCC9-45FD-8D1E-CA9A3DFC415C}"/>
              </a:ext>
            </a:extLst>
          </p:cNvPr>
          <p:cNvSpPr>
            <a:spLocks/>
          </p:cNvSpPr>
          <p:nvPr userDrawn="1"/>
        </p:nvSpPr>
        <p:spPr bwMode="auto">
          <a:xfrm rot="10800000" flipH="1">
            <a:off x="10693400" y="5932422"/>
            <a:ext cx="1854200" cy="1851156"/>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EB5232"/>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F4493024-83EF-4CE6-AF87-80B96C58A6DB}"/>
              </a:ext>
            </a:extLst>
          </p:cNvPr>
          <p:cNvSpPr>
            <a:spLocks/>
          </p:cNvSpPr>
          <p:nvPr userDrawn="1"/>
        </p:nvSpPr>
        <p:spPr bwMode="auto">
          <a:xfrm rot="17178977">
            <a:off x="-551636" y="-480782"/>
            <a:ext cx="1385492" cy="1383220"/>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26AA83"/>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E397862-A6AA-4426-8EFA-E1F0082B9A9A}"/>
              </a:ext>
            </a:extLst>
          </p:cNvPr>
          <p:cNvSpPr>
            <a:spLocks noGrp="1"/>
          </p:cNvSpPr>
          <p:nvPr>
            <p:ph type="title"/>
          </p:nvPr>
        </p:nvSpPr>
        <p:spPr>
          <a:xfrm>
            <a:off x="584200" y="292099"/>
            <a:ext cx="11023600" cy="777875"/>
          </a:xfrm>
        </p:spPr>
        <p:txBody>
          <a:bodyPr/>
          <a:lstStyle>
            <a:lvl1pPr>
              <a:defRPr b="1">
                <a:solidFill>
                  <a:srgbClr val="22202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19EDC53-A444-4EBA-9845-5641F8B2B7E7}"/>
              </a:ext>
            </a:extLst>
          </p:cNvPr>
          <p:cNvSpPr>
            <a:spLocks noGrp="1"/>
          </p:cNvSpPr>
          <p:nvPr>
            <p:ph idx="1"/>
          </p:nvPr>
        </p:nvSpPr>
        <p:spPr>
          <a:xfrm>
            <a:off x="584200" y="1443830"/>
            <a:ext cx="11023600" cy="45386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8863711-2F8A-4071-BA89-2403F0AC9A12}"/>
              </a:ext>
            </a:extLst>
          </p:cNvPr>
          <p:cNvSpPr>
            <a:spLocks noGrp="1"/>
          </p:cNvSpPr>
          <p:nvPr>
            <p:ph type="dt" sz="half" idx="10"/>
          </p:nvPr>
        </p:nvSpPr>
        <p:spPr>
          <a:xfrm>
            <a:off x="584200" y="6356350"/>
            <a:ext cx="2743200" cy="365125"/>
          </a:xfrm>
        </p:spPr>
        <p:txBody>
          <a:bodyPr/>
          <a:lstStyle/>
          <a:p>
            <a:fld id="{213E9384-6FA0-4EFB-9E50-B90B631BDEDA}" type="datetime1">
              <a:rPr lang="en-US" smtClean="0"/>
              <a:t>5/23/19</a:t>
            </a:fld>
            <a:endParaRPr lang="en-US"/>
          </a:p>
        </p:txBody>
      </p:sp>
      <p:sp>
        <p:nvSpPr>
          <p:cNvPr id="5" name="Footer Placeholder 4">
            <a:extLst>
              <a:ext uri="{FF2B5EF4-FFF2-40B4-BE49-F238E27FC236}">
                <a16:creationId xmlns:a16="http://schemas.microsoft.com/office/drawing/2014/main" id="{D857074A-24C6-442A-A2DC-D6B899E7E14A}"/>
              </a:ext>
            </a:extLst>
          </p:cNvPr>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0B2EA2CF-2A0A-45B8-B191-4DFF35C681B4}"/>
              </a:ext>
            </a:extLst>
          </p:cNvPr>
          <p:cNvSpPr>
            <a:spLocks noGrp="1"/>
          </p:cNvSpPr>
          <p:nvPr>
            <p:ph type="sldNum" sz="quarter" idx="12"/>
          </p:nvPr>
        </p:nvSpPr>
        <p:spPr>
          <a:xfrm>
            <a:off x="8864600" y="6356350"/>
            <a:ext cx="2743200" cy="365125"/>
          </a:xfrm>
        </p:spPr>
        <p:txBody>
          <a:bodyPr/>
          <a:lstStyle>
            <a:lvl1pPr>
              <a:defRPr sz="1100">
                <a:solidFill>
                  <a:schemeClr val="bg1"/>
                </a:solidFill>
              </a:defRPr>
            </a:lvl1pPr>
          </a:lstStyle>
          <a:p>
            <a:fld id="{3653A8B8-0320-463C-9CFC-F3F813B668DA}" type="slidenum">
              <a:rPr lang="en-US" smtClean="0"/>
              <a:pPr/>
              <a:t>‹#›</a:t>
            </a:fld>
            <a:endParaRPr lang="en-US" dirty="0"/>
          </a:p>
        </p:txBody>
      </p:sp>
    </p:spTree>
    <p:extLst>
      <p:ext uri="{BB962C8B-B14F-4D97-AF65-F5344CB8AC3E}">
        <p14:creationId xmlns:p14="http://schemas.microsoft.com/office/powerpoint/2010/main" val="208032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9DB4-C2FA-4384-A815-C5462A333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241095-5D6B-49DF-9FDE-897256CC1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C99FC-B9D2-414D-B7BC-51F59B4280FF}"/>
              </a:ext>
            </a:extLst>
          </p:cNvPr>
          <p:cNvSpPr>
            <a:spLocks noGrp="1"/>
          </p:cNvSpPr>
          <p:nvPr>
            <p:ph type="dt" sz="half" idx="10"/>
          </p:nvPr>
        </p:nvSpPr>
        <p:spPr/>
        <p:txBody>
          <a:bodyPr/>
          <a:lstStyle/>
          <a:p>
            <a:fld id="{224384E4-60E5-45E5-9B9F-FF6375291FFF}" type="datetime1">
              <a:rPr lang="en-US" smtClean="0"/>
              <a:t>5/23/19</a:t>
            </a:fld>
            <a:endParaRPr lang="en-US"/>
          </a:p>
        </p:txBody>
      </p:sp>
      <p:sp>
        <p:nvSpPr>
          <p:cNvPr id="5" name="Footer Placeholder 4">
            <a:extLst>
              <a:ext uri="{FF2B5EF4-FFF2-40B4-BE49-F238E27FC236}">
                <a16:creationId xmlns:a16="http://schemas.microsoft.com/office/drawing/2014/main" id="{87253C37-79BC-45ED-8B98-13D4CCB6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A603B-969D-488D-9703-AD66F07B57ED}"/>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80059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8C0-2629-46E8-87D7-07258F9C6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BAF92-118A-43D4-9ADB-DD35D07A2E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659598-3E01-467F-BAA1-DC9ED8DD6D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5EFC9-8DFE-45EE-944F-C9E59899BFC5}"/>
              </a:ext>
            </a:extLst>
          </p:cNvPr>
          <p:cNvSpPr>
            <a:spLocks noGrp="1"/>
          </p:cNvSpPr>
          <p:nvPr>
            <p:ph type="dt" sz="half" idx="10"/>
          </p:nvPr>
        </p:nvSpPr>
        <p:spPr/>
        <p:txBody>
          <a:bodyPr/>
          <a:lstStyle/>
          <a:p>
            <a:fld id="{694042C2-33C1-4A29-B87F-A82A49FE9EA9}" type="datetime1">
              <a:rPr lang="en-US" smtClean="0"/>
              <a:t>5/23/19</a:t>
            </a:fld>
            <a:endParaRPr lang="en-US"/>
          </a:p>
        </p:txBody>
      </p:sp>
      <p:sp>
        <p:nvSpPr>
          <p:cNvPr id="6" name="Footer Placeholder 5">
            <a:extLst>
              <a:ext uri="{FF2B5EF4-FFF2-40B4-BE49-F238E27FC236}">
                <a16:creationId xmlns:a16="http://schemas.microsoft.com/office/drawing/2014/main" id="{20E34E05-374B-49C0-B4EC-7FD90A565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21AFE-2B2D-4BC9-B550-33DBCA5E5420}"/>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223034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A1E0-B73B-4769-9E84-123239BFF8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3288D3-ED21-4D73-ABEB-28E4103BA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6940A-3FD9-433A-A250-04AE9A6FC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00E78C-5A1D-4B79-B195-7B94FA867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3C0021-49EA-419E-9045-9EAEA3DA24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3D94A-CA5A-448A-9179-5D30BD1B26B6}"/>
              </a:ext>
            </a:extLst>
          </p:cNvPr>
          <p:cNvSpPr>
            <a:spLocks noGrp="1"/>
          </p:cNvSpPr>
          <p:nvPr>
            <p:ph type="dt" sz="half" idx="10"/>
          </p:nvPr>
        </p:nvSpPr>
        <p:spPr/>
        <p:txBody>
          <a:bodyPr/>
          <a:lstStyle/>
          <a:p>
            <a:fld id="{D2B252CD-775E-43A4-8708-F6BA2845F86D}" type="datetime1">
              <a:rPr lang="en-US" smtClean="0"/>
              <a:t>5/23/19</a:t>
            </a:fld>
            <a:endParaRPr lang="en-US"/>
          </a:p>
        </p:txBody>
      </p:sp>
      <p:sp>
        <p:nvSpPr>
          <p:cNvPr id="8" name="Footer Placeholder 7">
            <a:extLst>
              <a:ext uri="{FF2B5EF4-FFF2-40B4-BE49-F238E27FC236}">
                <a16:creationId xmlns:a16="http://schemas.microsoft.com/office/drawing/2014/main" id="{D0587748-F73C-410D-94C0-59BE877A01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C6CC29-D692-4191-848E-780C1C3031BE}"/>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4139502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36B7-6D36-4380-8454-7D469A52A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414A7-D95E-473D-8864-9684E63AFE1B}"/>
              </a:ext>
            </a:extLst>
          </p:cNvPr>
          <p:cNvSpPr>
            <a:spLocks noGrp="1"/>
          </p:cNvSpPr>
          <p:nvPr>
            <p:ph type="dt" sz="half" idx="10"/>
          </p:nvPr>
        </p:nvSpPr>
        <p:spPr/>
        <p:txBody>
          <a:bodyPr/>
          <a:lstStyle/>
          <a:p>
            <a:fld id="{487751A2-2BC0-4E00-8216-3EF31B62D6CF}" type="datetime1">
              <a:rPr lang="en-US" smtClean="0"/>
              <a:t>5/23/19</a:t>
            </a:fld>
            <a:endParaRPr lang="en-US"/>
          </a:p>
        </p:txBody>
      </p:sp>
      <p:sp>
        <p:nvSpPr>
          <p:cNvPr id="4" name="Footer Placeholder 3">
            <a:extLst>
              <a:ext uri="{FF2B5EF4-FFF2-40B4-BE49-F238E27FC236}">
                <a16:creationId xmlns:a16="http://schemas.microsoft.com/office/drawing/2014/main" id="{E43B15C6-8D91-45B0-BB1E-7CCDA52DAC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B62F65-80F8-4FF4-944E-68D401B3F2C5}"/>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822287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21B6F-4C7C-4784-976B-E549359254AE}"/>
              </a:ext>
            </a:extLst>
          </p:cNvPr>
          <p:cNvSpPr>
            <a:spLocks noGrp="1"/>
          </p:cNvSpPr>
          <p:nvPr>
            <p:ph type="dt" sz="half" idx="10"/>
          </p:nvPr>
        </p:nvSpPr>
        <p:spPr/>
        <p:txBody>
          <a:bodyPr/>
          <a:lstStyle/>
          <a:p>
            <a:fld id="{BA086968-1C75-46B2-856B-17DB582B3EE0}" type="datetime1">
              <a:rPr lang="en-US" smtClean="0"/>
              <a:t>5/23/19</a:t>
            </a:fld>
            <a:endParaRPr lang="en-US"/>
          </a:p>
        </p:txBody>
      </p:sp>
      <p:sp>
        <p:nvSpPr>
          <p:cNvPr id="3" name="Footer Placeholder 2">
            <a:extLst>
              <a:ext uri="{FF2B5EF4-FFF2-40B4-BE49-F238E27FC236}">
                <a16:creationId xmlns:a16="http://schemas.microsoft.com/office/drawing/2014/main" id="{0B45629F-F259-463F-8763-D6FBFA555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9B5C50-09B1-4A45-8C4D-C420BB25C9A1}"/>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68590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1457-6621-49F0-B946-04BBEED8C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F843B5-60F4-4E3B-ABFB-08FFA7ED6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055C66-640C-4FCD-9757-111D5BFCE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41C89A-92E7-4216-B2BB-A355410A0CF1}"/>
              </a:ext>
            </a:extLst>
          </p:cNvPr>
          <p:cNvSpPr>
            <a:spLocks noGrp="1"/>
          </p:cNvSpPr>
          <p:nvPr>
            <p:ph type="dt" sz="half" idx="10"/>
          </p:nvPr>
        </p:nvSpPr>
        <p:spPr/>
        <p:txBody>
          <a:bodyPr/>
          <a:lstStyle/>
          <a:p>
            <a:fld id="{EA93FDA9-A32B-49C5-B36F-DCACE8F0F592}" type="datetime1">
              <a:rPr lang="en-US" smtClean="0"/>
              <a:t>5/23/19</a:t>
            </a:fld>
            <a:endParaRPr lang="en-US"/>
          </a:p>
        </p:txBody>
      </p:sp>
      <p:sp>
        <p:nvSpPr>
          <p:cNvPr id="6" name="Footer Placeholder 5">
            <a:extLst>
              <a:ext uri="{FF2B5EF4-FFF2-40B4-BE49-F238E27FC236}">
                <a16:creationId xmlns:a16="http://schemas.microsoft.com/office/drawing/2014/main" id="{B554C444-9178-4AE0-BCA1-A63E62A4C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8D48E-9529-44C9-B61B-8D441E142CB7}"/>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13169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D35C-9846-4B5E-91AD-55F10CD02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BFD026-5078-455D-8399-B93EC73D3A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FFB908-5564-4B1C-B2CC-42AB89D9A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374562-3B62-4183-9FD3-D79EFCEF4066}"/>
              </a:ext>
            </a:extLst>
          </p:cNvPr>
          <p:cNvSpPr>
            <a:spLocks noGrp="1"/>
          </p:cNvSpPr>
          <p:nvPr>
            <p:ph type="dt" sz="half" idx="10"/>
          </p:nvPr>
        </p:nvSpPr>
        <p:spPr/>
        <p:txBody>
          <a:bodyPr/>
          <a:lstStyle/>
          <a:p>
            <a:fld id="{05E6288D-91D9-4ED4-8FA8-75CBB74BD7A4}" type="datetime1">
              <a:rPr lang="en-US" smtClean="0"/>
              <a:t>5/23/19</a:t>
            </a:fld>
            <a:endParaRPr lang="en-US"/>
          </a:p>
        </p:txBody>
      </p:sp>
      <p:sp>
        <p:nvSpPr>
          <p:cNvPr id="6" name="Footer Placeholder 5">
            <a:extLst>
              <a:ext uri="{FF2B5EF4-FFF2-40B4-BE49-F238E27FC236}">
                <a16:creationId xmlns:a16="http://schemas.microsoft.com/office/drawing/2014/main" id="{0A6FECC9-2BF2-4706-BAAE-5AECD2CA1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793A6-80D1-4A96-B363-500761EED7ED}"/>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61324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8F0381-74DF-4812-B856-354D04114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4E888C-BAD0-4B1D-9CE0-63FB360F7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6E3BF-FEDE-4399-8DBF-0A3797356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47ACB-2F0F-4287-9E81-BE9F2E94C1BA}" type="datetime1">
              <a:rPr lang="en-US" smtClean="0"/>
              <a:t>5/23/19</a:t>
            </a:fld>
            <a:endParaRPr lang="en-US"/>
          </a:p>
        </p:txBody>
      </p:sp>
      <p:sp>
        <p:nvSpPr>
          <p:cNvPr id="5" name="Footer Placeholder 4">
            <a:extLst>
              <a:ext uri="{FF2B5EF4-FFF2-40B4-BE49-F238E27FC236}">
                <a16:creationId xmlns:a16="http://schemas.microsoft.com/office/drawing/2014/main" id="{97BEC643-0BD5-4E55-A545-6DEF4C39BF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3FAEC-4434-419A-8A07-19BE2CBF4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3A8B8-0320-463C-9CFC-F3F813B668DA}" type="slidenum">
              <a:rPr lang="en-US" smtClean="0"/>
              <a:t>‹#›</a:t>
            </a:fld>
            <a:endParaRPr lang="en-US"/>
          </a:p>
        </p:txBody>
      </p:sp>
    </p:spTree>
    <p:extLst>
      <p:ext uri="{BB962C8B-B14F-4D97-AF65-F5344CB8AC3E}">
        <p14:creationId xmlns:p14="http://schemas.microsoft.com/office/powerpoint/2010/main" val="714517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myracul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smyracula" TargetMode="Externa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3B58A5D8-4359-4B00-8BE4-B17DBC34FD6E}"/>
              </a:ext>
            </a:extLst>
          </p:cNvPr>
          <p:cNvSpPr>
            <a:spLocks/>
          </p:cNvSpPr>
          <p:nvPr/>
        </p:nvSpPr>
        <p:spPr bwMode="auto">
          <a:xfrm>
            <a:off x="-117974" y="-3420"/>
            <a:ext cx="6141548" cy="6300950"/>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32000">
                <a:schemeClr val="accent1">
                  <a:lumMod val="75000"/>
                </a:schemeClr>
              </a:gs>
              <a:gs pos="100000">
                <a:schemeClr val="tx1"/>
              </a:gs>
            </a:gsLst>
            <a:lin ang="30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DF3923D8-5CCE-49B9-BBC5-5A8E533E0F58}"/>
              </a:ext>
            </a:extLst>
          </p:cNvPr>
          <p:cNvSpPr>
            <a:spLocks/>
          </p:cNvSpPr>
          <p:nvPr/>
        </p:nvSpPr>
        <p:spPr bwMode="auto">
          <a:xfrm rot="10800000">
            <a:off x="6758539" y="-1565392"/>
            <a:ext cx="7737588" cy="7724892"/>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bg1"/>
              </a:gs>
              <a:gs pos="53000">
                <a:schemeClr val="accent1">
                  <a:lumMod val="7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Title 1">
            <a:extLst>
              <a:ext uri="{FF2B5EF4-FFF2-40B4-BE49-F238E27FC236}">
                <a16:creationId xmlns:a16="http://schemas.microsoft.com/office/drawing/2014/main" id="{F779989A-8353-49B6-AAD5-C15F2EB1E355}"/>
              </a:ext>
            </a:extLst>
          </p:cNvPr>
          <p:cNvSpPr txBox="1">
            <a:spLocks/>
          </p:cNvSpPr>
          <p:nvPr/>
        </p:nvSpPr>
        <p:spPr>
          <a:xfrm>
            <a:off x="6532106" y="2545250"/>
            <a:ext cx="1684429" cy="307777"/>
          </a:xfrm>
          <a:prstGeom prst="rect">
            <a:avLst/>
          </a:prstGeom>
        </p:spPr>
        <p:txBody>
          <a:bodyPr vert="horz"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222021"/>
                </a:solidFill>
                <a:latin typeface="Century Gothic" panose="020B0502020202020204" pitchFamily="34" charset="0"/>
                <a:ea typeface="Segoe UI" panose="020B0502040204020203" pitchFamily="34" charset="0"/>
                <a:cs typeface="Segoe UI" panose="020B0502040204020203" pitchFamily="34" charset="0"/>
              </a:rPr>
              <a:t>THE SCRUM</a:t>
            </a:r>
          </a:p>
        </p:txBody>
      </p:sp>
      <p:sp>
        <p:nvSpPr>
          <p:cNvPr id="4" name="TextBox 3">
            <a:extLst>
              <a:ext uri="{FF2B5EF4-FFF2-40B4-BE49-F238E27FC236}">
                <a16:creationId xmlns:a16="http://schemas.microsoft.com/office/drawing/2014/main" id="{F2011D1C-C753-364B-9000-D584194C8D14}"/>
              </a:ext>
            </a:extLst>
          </p:cNvPr>
          <p:cNvSpPr txBox="1"/>
          <p:nvPr/>
        </p:nvSpPr>
        <p:spPr>
          <a:xfrm>
            <a:off x="6515416" y="2733829"/>
            <a:ext cx="3964740" cy="1323439"/>
          </a:xfrm>
          <a:prstGeom prst="rect">
            <a:avLst/>
          </a:prstGeom>
          <a:noFill/>
        </p:spPr>
        <p:txBody>
          <a:bodyPr wrap="none" rtlCol="0">
            <a:spAutoFit/>
          </a:bodyPr>
          <a:lstStyle/>
          <a:p>
            <a:r>
              <a:rPr lang="tr-TR" sz="8000" dirty="0"/>
              <a:t>CULTURE</a:t>
            </a:r>
          </a:p>
        </p:txBody>
      </p:sp>
      <p:sp>
        <p:nvSpPr>
          <p:cNvPr id="6" name="TextBox 5">
            <a:extLst>
              <a:ext uri="{FF2B5EF4-FFF2-40B4-BE49-F238E27FC236}">
                <a16:creationId xmlns:a16="http://schemas.microsoft.com/office/drawing/2014/main" id="{283A929C-866E-594C-8010-18725BB44CFE}"/>
              </a:ext>
            </a:extLst>
          </p:cNvPr>
          <p:cNvSpPr txBox="1"/>
          <p:nvPr/>
        </p:nvSpPr>
        <p:spPr>
          <a:xfrm>
            <a:off x="8497786" y="4379348"/>
            <a:ext cx="2215350" cy="646331"/>
          </a:xfrm>
          <a:prstGeom prst="rect">
            <a:avLst/>
          </a:prstGeom>
          <a:noFill/>
        </p:spPr>
        <p:txBody>
          <a:bodyPr wrap="none" rtlCol="0">
            <a:spAutoFit/>
          </a:bodyPr>
          <a:lstStyle/>
          <a:p>
            <a:r>
              <a:rPr lang="tr-TR" b="1" dirty="0"/>
              <a:t>Osman Korcan Andaç</a:t>
            </a:r>
          </a:p>
          <a:p>
            <a:r>
              <a:rPr lang="tr-TR" dirty="0" err="1"/>
              <a:t>lTunes</a:t>
            </a:r>
            <a:r>
              <a:rPr lang="tr-TR" dirty="0"/>
              <a:t> </a:t>
            </a:r>
            <a:r>
              <a:rPr lang="tr-TR" dirty="0" err="1"/>
              <a:t>Tribe</a:t>
            </a:r>
            <a:r>
              <a:rPr lang="tr-TR" dirty="0"/>
              <a:t> - SM</a:t>
            </a:r>
          </a:p>
        </p:txBody>
      </p:sp>
      <p:sp>
        <p:nvSpPr>
          <p:cNvPr id="23" name="TextBox 22">
            <a:extLst>
              <a:ext uri="{FF2B5EF4-FFF2-40B4-BE49-F238E27FC236}">
                <a16:creationId xmlns:a16="http://schemas.microsoft.com/office/drawing/2014/main" id="{454A640D-B6E2-8F42-88B9-020EA6861B9D}"/>
              </a:ext>
            </a:extLst>
          </p:cNvPr>
          <p:cNvSpPr txBox="1"/>
          <p:nvPr/>
        </p:nvSpPr>
        <p:spPr>
          <a:xfrm>
            <a:off x="8497786" y="5020356"/>
            <a:ext cx="2996077" cy="369332"/>
          </a:xfrm>
          <a:prstGeom prst="rect">
            <a:avLst/>
          </a:prstGeom>
          <a:noFill/>
        </p:spPr>
        <p:txBody>
          <a:bodyPr wrap="none" rtlCol="0">
            <a:spAutoFit/>
          </a:bodyPr>
          <a:lstStyle/>
          <a:p>
            <a:r>
              <a:rPr lang="tr-TR" dirty="0">
                <a:hlinkClick r:id="rId3">
                  <a:extLst>
                    <a:ext uri="{A12FA001-AC4F-418D-AE19-62706E023703}">
                      <ahyp:hlinkClr xmlns:ahyp="http://schemas.microsoft.com/office/drawing/2018/hyperlinkcolor" val="tx"/>
                    </a:ext>
                  </a:extLst>
                </a:hlinkClick>
              </a:rPr>
              <a:t>https://github.com/smyracula</a:t>
            </a:r>
            <a:endParaRPr lang="tr-TR" dirty="0"/>
          </a:p>
        </p:txBody>
      </p:sp>
    </p:spTree>
    <p:extLst>
      <p:ext uri="{BB962C8B-B14F-4D97-AF65-F5344CB8AC3E}">
        <p14:creationId xmlns:p14="http://schemas.microsoft.com/office/powerpoint/2010/main" val="302854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2AB904-D5B5-9948-B2FA-EAC5F1905C1A}"/>
              </a:ext>
            </a:extLst>
          </p:cNvPr>
          <p:cNvPicPr>
            <a:picLocks noChangeAspect="1"/>
          </p:cNvPicPr>
          <p:nvPr/>
        </p:nvPicPr>
        <p:blipFill rotWithShape="1">
          <a:blip r:embed="rId3"/>
          <a:srcRect b="6639"/>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solidFill>
                  <a:srgbClr val="FFFFFF"/>
                </a:solidFill>
              </a:rPr>
              <a:pPr>
                <a:spcAft>
                  <a:spcPts val="600"/>
                </a:spcAft>
              </a:pPr>
              <a:t>5/23/19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rgbClr val="FFFFFF"/>
                </a:solidFill>
              </a:rPr>
              <a:pPr>
                <a:spcAft>
                  <a:spcPts val="600"/>
                </a:spcAft>
              </a:pPr>
              <a:t>10</a:t>
            </a:fld>
            <a:endParaRPr lang="en-US" sz="1200">
              <a:solidFill>
                <a:srgbClr val="FFFFFF"/>
              </a:solidFill>
            </a:endParaRPr>
          </a:p>
        </p:txBody>
      </p:sp>
    </p:spTree>
    <p:extLst>
      <p:ext uri="{BB962C8B-B14F-4D97-AF65-F5344CB8AC3E}">
        <p14:creationId xmlns:p14="http://schemas.microsoft.com/office/powerpoint/2010/main" val="2657719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C9E063-2FCB-9E41-A6B8-BD9E4CED7065}"/>
              </a:ext>
            </a:extLst>
          </p:cNvPr>
          <p:cNvSpPr>
            <a:spLocks noGrp="1"/>
          </p:cNvSpPr>
          <p:nvPr>
            <p:ph type="dt" sz="half" idx="10"/>
          </p:nvPr>
        </p:nvSpPr>
        <p:spPr>
          <a:xfrm>
            <a:off x="7717864" y="341916"/>
            <a:ext cx="3108065" cy="314067"/>
          </a:xfrm>
        </p:spPr>
        <p:txBody>
          <a:bodyPr>
            <a:normAutofit/>
          </a:bodyPr>
          <a:lstStyle/>
          <a:p>
            <a:pPr algn="r">
              <a:spcAft>
                <a:spcPts val="600"/>
              </a:spcAft>
            </a:pPr>
            <a:fld id="{213E9384-6FA0-4EFB-9E50-B90B631BDEDA}" type="datetime1">
              <a:rPr lang="en-US" sz="1000">
                <a:solidFill>
                  <a:srgbClr val="898989"/>
                </a:solidFill>
              </a:rPr>
              <a:pPr algn="r">
                <a:spcAft>
                  <a:spcPts val="600"/>
                </a:spcAft>
              </a:pPr>
              <a:t>5/23/19</a:t>
            </a:fld>
            <a:endParaRPr lang="en-US" sz="1000">
              <a:solidFill>
                <a:srgbClr val="898989"/>
              </a:solidFill>
            </a:endParaRPr>
          </a:p>
        </p:txBody>
      </p:sp>
      <p:sp>
        <p:nvSpPr>
          <p:cNvPr id="3" name="Content Placeholder 2">
            <a:extLst>
              <a:ext uri="{FF2B5EF4-FFF2-40B4-BE49-F238E27FC236}">
                <a16:creationId xmlns:a16="http://schemas.microsoft.com/office/drawing/2014/main" id="{BD2EF1A3-53DA-2441-80A8-7B73281B3942}"/>
              </a:ext>
            </a:extLst>
          </p:cNvPr>
          <p:cNvSpPr>
            <a:spLocks noGrp="1"/>
          </p:cNvSpPr>
          <p:nvPr>
            <p:ph idx="1"/>
          </p:nvPr>
        </p:nvSpPr>
        <p:spPr>
          <a:xfrm>
            <a:off x="1031965" y="1645918"/>
            <a:ext cx="10508384" cy="2871289"/>
          </a:xfrm>
        </p:spPr>
        <p:txBody>
          <a:bodyPr anchor="ctr">
            <a:normAutofit/>
          </a:bodyPr>
          <a:lstStyle/>
          <a:p>
            <a:endParaRPr lang="tr-TR" sz="2400" dirty="0">
              <a:solidFill>
                <a:srgbClr val="000000"/>
              </a:solidFill>
            </a:endParaRPr>
          </a:p>
          <a:p>
            <a:pPr marL="0" indent="0">
              <a:buNone/>
            </a:pPr>
            <a:r>
              <a:rPr lang="tr-TR" sz="2400" dirty="0">
                <a:solidFill>
                  <a:srgbClr val="000000"/>
                </a:solidFill>
              </a:rPr>
              <a:t>“</a:t>
            </a:r>
            <a:r>
              <a:rPr lang="tr-TR" sz="2400" dirty="0" err="1">
                <a:solidFill>
                  <a:srgbClr val="000000"/>
                </a:solidFill>
              </a:rPr>
              <a:t>Hierarchies</a:t>
            </a:r>
            <a:r>
              <a:rPr lang="tr-TR" sz="2400" dirty="0">
                <a:solidFill>
                  <a:srgbClr val="000000"/>
                </a:solidFill>
              </a:rPr>
              <a:t> </a:t>
            </a:r>
            <a:r>
              <a:rPr lang="tr-TR" sz="2400" dirty="0" err="1">
                <a:solidFill>
                  <a:srgbClr val="000000"/>
                </a:solidFill>
              </a:rPr>
              <a:t>are</a:t>
            </a:r>
            <a:r>
              <a:rPr lang="tr-TR" sz="2400" dirty="0">
                <a:solidFill>
                  <a:srgbClr val="000000"/>
                </a:solidFill>
              </a:rPr>
              <a:t> </a:t>
            </a:r>
            <a:r>
              <a:rPr lang="tr-TR" sz="2400" dirty="0" err="1">
                <a:solidFill>
                  <a:srgbClr val="000000"/>
                </a:solidFill>
              </a:rPr>
              <a:t>extremely</a:t>
            </a:r>
            <a:r>
              <a:rPr lang="tr-TR" sz="2400" dirty="0">
                <a:solidFill>
                  <a:srgbClr val="000000"/>
                </a:solidFill>
              </a:rPr>
              <a:t> </a:t>
            </a:r>
            <a:r>
              <a:rPr lang="tr-TR" sz="2400" dirty="0" err="1">
                <a:solidFill>
                  <a:srgbClr val="000000"/>
                </a:solidFill>
              </a:rPr>
              <a:t>flat</a:t>
            </a:r>
            <a:r>
              <a:rPr lang="tr-TR" sz="2400" dirty="0">
                <a:solidFill>
                  <a:srgbClr val="000000"/>
                </a:solidFill>
              </a:rPr>
              <a:t> since </a:t>
            </a:r>
            <a:r>
              <a:rPr lang="tr-TR" sz="2400" dirty="0" err="1">
                <a:solidFill>
                  <a:srgbClr val="000000"/>
                </a:solidFill>
              </a:rPr>
              <a:t>the</a:t>
            </a:r>
            <a:r>
              <a:rPr lang="tr-TR" sz="2400" dirty="0">
                <a:solidFill>
                  <a:srgbClr val="000000"/>
                </a:solidFill>
              </a:rPr>
              <a:t> </a:t>
            </a:r>
            <a:r>
              <a:rPr lang="tr-TR" sz="2400" dirty="0" err="1">
                <a:solidFill>
                  <a:srgbClr val="000000"/>
                </a:solidFill>
              </a:rPr>
              <a:t>teams</a:t>
            </a:r>
            <a:r>
              <a:rPr lang="tr-TR" sz="2400" dirty="0">
                <a:solidFill>
                  <a:srgbClr val="000000"/>
                </a:solidFill>
              </a:rPr>
              <a:t> organize </a:t>
            </a:r>
            <a:r>
              <a:rPr lang="tr-TR" sz="2400" dirty="0" err="1">
                <a:solidFill>
                  <a:srgbClr val="000000"/>
                </a:solidFill>
              </a:rPr>
              <a:t>themselves</a:t>
            </a:r>
            <a:r>
              <a:rPr lang="tr-TR" sz="2400" dirty="0">
                <a:solidFill>
                  <a:srgbClr val="000000"/>
                </a:solidFill>
              </a:rPr>
              <a:t> </a:t>
            </a:r>
            <a:r>
              <a:rPr lang="tr-TR" sz="2400" dirty="0" err="1">
                <a:solidFill>
                  <a:srgbClr val="000000"/>
                </a:solidFill>
              </a:rPr>
              <a:t>and</a:t>
            </a:r>
            <a:r>
              <a:rPr lang="tr-TR" sz="2400" dirty="0">
                <a:solidFill>
                  <a:srgbClr val="000000"/>
                </a:solidFill>
              </a:rPr>
              <a:t> </a:t>
            </a:r>
            <a:r>
              <a:rPr lang="tr-TR" sz="2400" dirty="0" err="1">
                <a:solidFill>
                  <a:srgbClr val="000000"/>
                </a:solidFill>
              </a:rPr>
              <a:t>everybody</a:t>
            </a:r>
            <a:r>
              <a:rPr lang="tr-TR" sz="2400" dirty="0">
                <a:solidFill>
                  <a:srgbClr val="000000"/>
                </a:solidFill>
              </a:rPr>
              <a:t> is </a:t>
            </a:r>
            <a:r>
              <a:rPr lang="tr-TR" sz="2400" dirty="0" err="1">
                <a:solidFill>
                  <a:srgbClr val="000000"/>
                </a:solidFill>
              </a:rPr>
              <a:t>actively</a:t>
            </a:r>
            <a:r>
              <a:rPr lang="tr-TR" sz="2400" dirty="0">
                <a:solidFill>
                  <a:srgbClr val="000000"/>
                </a:solidFill>
              </a:rPr>
              <a:t> </a:t>
            </a:r>
            <a:r>
              <a:rPr lang="tr-TR" sz="2400" dirty="0" err="1">
                <a:solidFill>
                  <a:srgbClr val="000000"/>
                </a:solidFill>
              </a:rPr>
              <a:t>collaborating</a:t>
            </a:r>
            <a:r>
              <a:rPr lang="tr-TR" sz="2400" dirty="0">
                <a:solidFill>
                  <a:srgbClr val="000000"/>
                </a:solidFill>
              </a:rPr>
              <a:t> </a:t>
            </a:r>
            <a:r>
              <a:rPr lang="tr-TR" sz="2400" dirty="0" err="1">
                <a:solidFill>
                  <a:srgbClr val="000000"/>
                </a:solidFill>
              </a:rPr>
              <a:t>with</a:t>
            </a:r>
            <a:r>
              <a:rPr lang="tr-TR" sz="2400" dirty="0">
                <a:solidFill>
                  <a:srgbClr val="000000"/>
                </a:solidFill>
              </a:rPr>
              <a:t> </a:t>
            </a:r>
            <a:r>
              <a:rPr lang="tr-TR" sz="2400" dirty="0" err="1">
                <a:solidFill>
                  <a:srgbClr val="000000"/>
                </a:solidFill>
              </a:rPr>
              <a:t>each</a:t>
            </a:r>
            <a:r>
              <a:rPr lang="tr-TR" sz="2400" dirty="0">
                <a:solidFill>
                  <a:srgbClr val="000000"/>
                </a:solidFill>
              </a:rPr>
              <a:t> </a:t>
            </a:r>
            <a:r>
              <a:rPr lang="tr-TR" sz="2400" dirty="0" err="1">
                <a:solidFill>
                  <a:srgbClr val="000000"/>
                </a:solidFill>
              </a:rPr>
              <a:t>other</a:t>
            </a:r>
            <a:r>
              <a:rPr lang="tr-TR" sz="2400" dirty="0">
                <a:solidFill>
                  <a:srgbClr val="000000"/>
                </a:solidFill>
              </a:rPr>
              <a:t>. ” 						      </a:t>
            </a:r>
          </a:p>
          <a:p>
            <a:pPr marL="0" indent="0">
              <a:buNone/>
            </a:pPr>
            <a:r>
              <a:rPr lang="tr-TR" sz="2400" dirty="0">
                <a:solidFill>
                  <a:srgbClr val="000000"/>
                </a:solidFill>
              </a:rPr>
              <a:t>					</a:t>
            </a:r>
          </a:p>
        </p:txBody>
      </p:sp>
      <p:sp>
        <p:nvSpPr>
          <p:cNvPr id="5" name="Slide Number Placeholder 4">
            <a:extLst>
              <a:ext uri="{FF2B5EF4-FFF2-40B4-BE49-F238E27FC236}">
                <a16:creationId xmlns:a16="http://schemas.microsoft.com/office/drawing/2014/main" id="{9B07D215-1A91-3249-97CA-F9ACD997395B}"/>
              </a:ext>
            </a:extLst>
          </p:cNvPr>
          <p:cNvSpPr>
            <a:spLocks noGrp="1"/>
          </p:cNvSpPr>
          <p:nvPr>
            <p:ph type="sldNum" sz="quarter" idx="12"/>
          </p:nvPr>
        </p:nvSpPr>
        <p:spPr>
          <a:xfrm>
            <a:off x="10825930" y="6223702"/>
            <a:ext cx="570728" cy="314067"/>
          </a:xfrm>
        </p:spPr>
        <p:txBody>
          <a:bodyPr>
            <a:normAutofit/>
          </a:bodyPr>
          <a:lstStyle/>
          <a:p>
            <a:pPr>
              <a:spcAft>
                <a:spcPts val="600"/>
              </a:spcAft>
            </a:pPr>
            <a:fld id="{3653A8B8-0320-463C-9CFC-F3F813B668DA}" type="slidenum">
              <a:rPr lang="en-US" sz="1000">
                <a:solidFill>
                  <a:srgbClr val="898989"/>
                </a:solidFill>
              </a:rPr>
              <a:pPr>
                <a:spcAft>
                  <a:spcPts val="600"/>
                </a:spcAft>
              </a:pPr>
              <a:t>11</a:t>
            </a:fld>
            <a:endParaRPr lang="en-US" sz="1000">
              <a:solidFill>
                <a:srgbClr val="898989"/>
              </a:solidFill>
            </a:endParaRPr>
          </a:p>
        </p:txBody>
      </p:sp>
    </p:spTree>
    <p:extLst>
      <p:ext uri="{BB962C8B-B14F-4D97-AF65-F5344CB8AC3E}">
        <p14:creationId xmlns:p14="http://schemas.microsoft.com/office/powerpoint/2010/main" val="79176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8C6382-A7BF-B44C-9AC6-EDD34319CB57}"/>
              </a:ext>
            </a:extLst>
          </p:cNvPr>
          <p:cNvPicPr>
            <a:picLocks noChangeAspect="1"/>
          </p:cNvPicPr>
          <p:nvPr/>
        </p:nvPicPr>
        <p:blipFill rotWithShape="1">
          <a:blip r:embed="rId3"/>
          <a:srcRect t="13466" b="2264"/>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solidFill>
                  <a:srgbClr val="FFFFFF"/>
                </a:solidFill>
              </a:rPr>
              <a:pPr>
                <a:spcAft>
                  <a:spcPts val="600"/>
                </a:spcAft>
              </a:pPr>
              <a:t>5/23/19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rgbClr val="FFFFFF"/>
                </a:solidFill>
              </a:rPr>
              <a:pPr>
                <a:spcAft>
                  <a:spcPts val="600"/>
                </a:spcAft>
              </a:pPr>
              <a:t>12</a:t>
            </a:fld>
            <a:endParaRPr lang="en-US" sz="1200">
              <a:solidFill>
                <a:srgbClr val="FFFFFF"/>
              </a:solidFill>
            </a:endParaRPr>
          </a:p>
        </p:txBody>
      </p:sp>
    </p:spTree>
    <p:extLst>
      <p:ext uri="{BB962C8B-B14F-4D97-AF65-F5344CB8AC3E}">
        <p14:creationId xmlns:p14="http://schemas.microsoft.com/office/powerpoint/2010/main" val="2812740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C9E063-2FCB-9E41-A6B8-BD9E4CED7065}"/>
              </a:ext>
            </a:extLst>
          </p:cNvPr>
          <p:cNvSpPr>
            <a:spLocks noGrp="1"/>
          </p:cNvSpPr>
          <p:nvPr>
            <p:ph type="dt" sz="half" idx="10"/>
          </p:nvPr>
        </p:nvSpPr>
        <p:spPr>
          <a:xfrm>
            <a:off x="7717864" y="341916"/>
            <a:ext cx="3108065" cy="314067"/>
          </a:xfrm>
        </p:spPr>
        <p:txBody>
          <a:bodyPr>
            <a:normAutofit/>
          </a:bodyPr>
          <a:lstStyle/>
          <a:p>
            <a:pPr algn="r">
              <a:spcAft>
                <a:spcPts val="600"/>
              </a:spcAft>
            </a:pPr>
            <a:fld id="{213E9384-6FA0-4EFB-9E50-B90B631BDEDA}" type="datetime1">
              <a:rPr lang="en-US" sz="1000">
                <a:solidFill>
                  <a:srgbClr val="898989"/>
                </a:solidFill>
              </a:rPr>
              <a:pPr algn="r">
                <a:spcAft>
                  <a:spcPts val="600"/>
                </a:spcAft>
              </a:pPr>
              <a:t>5/23/19</a:t>
            </a:fld>
            <a:endParaRPr lang="en-US" sz="1000">
              <a:solidFill>
                <a:srgbClr val="898989"/>
              </a:solidFill>
            </a:endParaRPr>
          </a:p>
        </p:txBody>
      </p:sp>
      <p:sp>
        <p:nvSpPr>
          <p:cNvPr id="3" name="Content Placeholder 2">
            <a:extLst>
              <a:ext uri="{FF2B5EF4-FFF2-40B4-BE49-F238E27FC236}">
                <a16:creationId xmlns:a16="http://schemas.microsoft.com/office/drawing/2014/main" id="{BD2EF1A3-53DA-2441-80A8-7B73281B3942}"/>
              </a:ext>
            </a:extLst>
          </p:cNvPr>
          <p:cNvSpPr>
            <a:spLocks noGrp="1"/>
          </p:cNvSpPr>
          <p:nvPr>
            <p:ph idx="1"/>
          </p:nvPr>
        </p:nvSpPr>
        <p:spPr>
          <a:xfrm>
            <a:off x="1031965" y="1645918"/>
            <a:ext cx="10508384" cy="2871289"/>
          </a:xfrm>
        </p:spPr>
        <p:txBody>
          <a:bodyPr anchor="ctr">
            <a:normAutofit/>
          </a:bodyPr>
          <a:lstStyle/>
          <a:p>
            <a:endParaRPr lang="tr-TR" sz="2400" dirty="0">
              <a:solidFill>
                <a:srgbClr val="000000"/>
              </a:solidFill>
            </a:endParaRPr>
          </a:p>
          <a:p>
            <a:pPr marL="0" indent="0">
              <a:buNone/>
            </a:pPr>
            <a:r>
              <a:rPr lang="tr-TR" sz="2400" dirty="0">
                <a:solidFill>
                  <a:srgbClr val="000000"/>
                </a:solidFill>
              </a:rPr>
              <a:t>“Management is not </a:t>
            </a:r>
            <a:r>
              <a:rPr lang="tr-TR" sz="2400" dirty="0" err="1">
                <a:solidFill>
                  <a:srgbClr val="000000"/>
                </a:solidFill>
              </a:rPr>
              <a:t>the</a:t>
            </a:r>
            <a:r>
              <a:rPr lang="tr-TR" sz="2400" dirty="0">
                <a:solidFill>
                  <a:srgbClr val="000000"/>
                </a:solidFill>
              </a:rPr>
              <a:t> </a:t>
            </a:r>
            <a:r>
              <a:rPr lang="tr-TR" sz="2400" dirty="0" err="1">
                <a:solidFill>
                  <a:srgbClr val="000000"/>
                </a:solidFill>
              </a:rPr>
              <a:t>primary</a:t>
            </a:r>
            <a:r>
              <a:rPr lang="tr-TR" sz="2400" dirty="0">
                <a:solidFill>
                  <a:srgbClr val="000000"/>
                </a:solidFill>
              </a:rPr>
              <a:t> </a:t>
            </a:r>
            <a:r>
              <a:rPr lang="tr-TR" sz="2400" dirty="0" err="1">
                <a:solidFill>
                  <a:srgbClr val="000000"/>
                </a:solidFill>
              </a:rPr>
              <a:t>source</a:t>
            </a:r>
            <a:r>
              <a:rPr lang="tr-TR" sz="2400" dirty="0">
                <a:solidFill>
                  <a:srgbClr val="000000"/>
                </a:solidFill>
              </a:rPr>
              <a:t> of </a:t>
            </a:r>
            <a:r>
              <a:rPr lang="tr-TR" sz="2400" dirty="0" err="1">
                <a:solidFill>
                  <a:srgbClr val="000000"/>
                </a:solidFill>
              </a:rPr>
              <a:t>feedback</a:t>
            </a:r>
            <a:r>
              <a:rPr lang="tr-TR" sz="2400" dirty="0">
                <a:solidFill>
                  <a:srgbClr val="000000"/>
                </a:solidFill>
              </a:rPr>
              <a:t> </a:t>
            </a:r>
            <a:r>
              <a:rPr lang="tr-TR" sz="2400" dirty="0" err="1">
                <a:solidFill>
                  <a:srgbClr val="000000"/>
                </a:solidFill>
              </a:rPr>
              <a:t>to</a:t>
            </a:r>
            <a:r>
              <a:rPr lang="tr-TR" sz="2400" dirty="0">
                <a:solidFill>
                  <a:srgbClr val="000000"/>
                </a:solidFill>
              </a:rPr>
              <a:t> </a:t>
            </a:r>
            <a:r>
              <a:rPr lang="tr-TR" sz="2400" dirty="0" err="1">
                <a:solidFill>
                  <a:srgbClr val="000000"/>
                </a:solidFill>
              </a:rPr>
              <a:t>the</a:t>
            </a:r>
            <a:r>
              <a:rPr lang="tr-TR" sz="2400" dirty="0">
                <a:solidFill>
                  <a:srgbClr val="000000"/>
                </a:solidFill>
              </a:rPr>
              <a:t> </a:t>
            </a:r>
            <a:r>
              <a:rPr lang="tr-TR" sz="2400" dirty="0" err="1">
                <a:solidFill>
                  <a:srgbClr val="000000"/>
                </a:solidFill>
              </a:rPr>
              <a:t>individual</a:t>
            </a:r>
            <a:r>
              <a:rPr lang="tr-TR" sz="2400" dirty="0">
                <a:solidFill>
                  <a:srgbClr val="000000"/>
                </a:solidFill>
              </a:rPr>
              <a:t> </a:t>
            </a:r>
            <a:r>
              <a:rPr lang="tr-TR" sz="2400" dirty="0" err="1">
                <a:solidFill>
                  <a:srgbClr val="000000"/>
                </a:solidFill>
              </a:rPr>
              <a:t>employee</a:t>
            </a:r>
            <a:r>
              <a:rPr lang="tr-TR" sz="2400" dirty="0">
                <a:solidFill>
                  <a:srgbClr val="000000"/>
                </a:solidFill>
              </a:rPr>
              <a:t>” 						      </a:t>
            </a:r>
          </a:p>
          <a:p>
            <a:pPr marL="0" indent="0">
              <a:buNone/>
            </a:pPr>
            <a:r>
              <a:rPr lang="tr-TR" sz="2400" dirty="0">
                <a:solidFill>
                  <a:srgbClr val="000000"/>
                </a:solidFill>
              </a:rPr>
              <a:t>					        </a:t>
            </a:r>
            <a:r>
              <a:rPr lang="tr-TR" sz="2400" dirty="0" err="1">
                <a:solidFill>
                  <a:srgbClr val="000000"/>
                </a:solidFill>
              </a:rPr>
              <a:t>The</a:t>
            </a:r>
            <a:r>
              <a:rPr lang="tr-TR" sz="2400" dirty="0">
                <a:solidFill>
                  <a:srgbClr val="000000"/>
                </a:solidFill>
              </a:rPr>
              <a:t> </a:t>
            </a:r>
            <a:r>
              <a:rPr lang="tr-TR" sz="2400" dirty="0" err="1">
                <a:solidFill>
                  <a:srgbClr val="000000"/>
                </a:solidFill>
              </a:rPr>
              <a:t>Scrum</a:t>
            </a:r>
            <a:r>
              <a:rPr lang="tr-TR" sz="2400" dirty="0">
                <a:solidFill>
                  <a:srgbClr val="000000"/>
                </a:solidFill>
              </a:rPr>
              <a:t> </a:t>
            </a:r>
            <a:r>
              <a:rPr lang="tr-TR" sz="2400" dirty="0" err="1">
                <a:solidFill>
                  <a:srgbClr val="000000"/>
                </a:solidFill>
              </a:rPr>
              <a:t>Culture</a:t>
            </a:r>
            <a:r>
              <a:rPr lang="tr-TR" sz="2400" dirty="0">
                <a:solidFill>
                  <a:srgbClr val="000000"/>
                </a:solidFill>
              </a:rPr>
              <a:t> - Dominik </a:t>
            </a:r>
            <a:r>
              <a:rPr lang="tr-TR" sz="2400" dirty="0" err="1">
                <a:solidFill>
                  <a:srgbClr val="000000"/>
                </a:solidFill>
              </a:rPr>
              <a:t>Maximini</a:t>
            </a:r>
            <a:endParaRPr lang="tr-TR" sz="2400" dirty="0">
              <a:solidFill>
                <a:srgbClr val="000000"/>
              </a:solidFill>
            </a:endParaRPr>
          </a:p>
        </p:txBody>
      </p:sp>
      <p:sp>
        <p:nvSpPr>
          <p:cNvPr id="5" name="Slide Number Placeholder 4">
            <a:extLst>
              <a:ext uri="{FF2B5EF4-FFF2-40B4-BE49-F238E27FC236}">
                <a16:creationId xmlns:a16="http://schemas.microsoft.com/office/drawing/2014/main" id="{9B07D215-1A91-3249-97CA-F9ACD997395B}"/>
              </a:ext>
            </a:extLst>
          </p:cNvPr>
          <p:cNvSpPr>
            <a:spLocks noGrp="1"/>
          </p:cNvSpPr>
          <p:nvPr>
            <p:ph type="sldNum" sz="quarter" idx="12"/>
          </p:nvPr>
        </p:nvSpPr>
        <p:spPr>
          <a:xfrm>
            <a:off x="10825930" y="6223702"/>
            <a:ext cx="570728" cy="314067"/>
          </a:xfrm>
        </p:spPr>
        <p:txBody>
          <a:bodyPr>
            <a:normAutofit/>
          </a:bodyPr>
          <a:lstStyle/>
          <a:p>
            <a:pPr>
              <a:spcAft>
                <a:spcPts val="600"/>
              </a:spcAft>
            </a:pPr>
            <a:fld id="{3653A8B8-0320-463C-9CFC-F3F813B668DA}" type="slidenum">
              <a:rPr lang="en-US" sz="1000">
                <a:solidFill>
                  <a:srgbClr val="898989"/>
                </a:solidFill>
              </a:rPr>
              <a:pPr>
                <a:spcAft>
                  <a:spcPts val="600"/>
                </a:spcAft>
              </a:pPr>
              <a:t>13</a:t>
            </a:fld>
            <a:endParaRPr lang="en-US" sz="1000">
              <a:solidFill>
                <a:srgbClr val="898989"/>
              </a:solidFill>
            </a:endParaRPr>
          </a:p>
        </p:txBody>
      </p:sp>
    </p:spTree>
    <p:extLst>
      <p:ext uri="{BB962C8B-B14F-4D97-AF65-F5344CB8AC3E}">
        <p14:creationId xmlns:p14="http://schemas.microsoft.com/office/powerpoint/2010/main" val="346571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C0F5A-E89B-E94F-A288-E5B4662784A6}"/>
              </a:ext>
            </a:extLst>
          </p:cNvPr>
          <p:cNvPicPr>
            <a:picLocks noChangeAspect="1"/>
          </p:cNvPicPr>
          <p:nvPr/>
        </p:nvPicPr>
        <p:blipFill rotWithShape="1">
          <a:blip r:embed="rId3"/>
          <a:srcRect l="3441" r="7670"/>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solidFill>
                  <a:srgbClr val="FFFFFF"/>
                </a:solidFill>
              </a:rPr>
              <a:pPr>
                <a:spcAft>
                  <a:spcPts val="600"/>
                </a:spcAft>
              </a:pPr>
              <a:t>5/23/19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rgbClr val="FFFFFF"/>
                </a:solidFill>
              </a:rPr>
              <a:pPr>
                <a:spcAft>
                  <a:spcPts val="600"/>
                </a:spcAft>
              </a:pPr>
              <a:t>14</a:t>
            </a:fld>
            <a:endParaRPr lang="en-US" sz="1200">
              <a:solidFill>
                <a:srgbClr val="FFFFFF"/>
              </a:solidFill>
            </a:endParaRPr>
          </a:p>
        </p:txBody>
      </p:sp>
    </p:spTree>
    <p:extLst>
      <p:ext uri="{BB962C8B-B14F-4D97-AF65-F5344CB8AC3E}">
        <p14:creationId xmlns:p14="http://schemas.microsoft.com/office/powerpoint/2010/main" val="237879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CCED9-DF40-5742-8915-4C39D053231A}"/>
              </a:ext>
            </a:extLst>
          </p:cNvPr>
          <p:cNvPicPr>
            <a:picLocks noChangeAspect="1"/>
          </p:cNvPicPr>
          <p:nvPr/>
        </p:nvPicPr>
        <p:blipFill rotWithShape="1">
          <a:blip r:embed="rId3"/>
          <a:srcRect l="8222" r="8223" b="1"/>
          <a:stretch/>
        </p:blipFill>
        <p:spPr>
          <a:xfrm>
            <a:off x="132806" y="954630"/>
            <a:ext cx="10252166" cy="5766845"/>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213E9384-6FA0-4EFB-9E50-B90B631BDEDA}" type="datetime1">
              <a:rPr lang="en-US">
                <a:solidFill>
                  <a:srgbClr val="FFFFFF"/>
                </a:solidFill>
              </a:rPr>
              <a:pPr>
                <a:spcAft>
                  <a:spcPts val="600"/>
                </a:spcAft>
                <a:defRPr/>
              </a:pPr>
              <a:t>5/24/19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3653A8B8-0320-463C-9CFC-F3F813B668DA}" type="slidenum">
              <a:rPr lang="en-US" sz="1200">
                <a:solidFill>
                  <a:srgbClr val="FFFFFF"/>
                </a:solidFill>
              </a:rPr>
              <a:pPr>
                <a:lnSpc>
                  <a:spcPct val="90000"/>
                </a:lnSpc>
                <a:spcAft>
                  <a:spcPts val="600"/>
                </a:spcAft>
                <a:defRPr/>
              </a:pPr>
              <a:t>15</a:t>
            </a:fld>
            <a:endParaRPr lang="en-US" sz="1200">
              <a:solidFill>
                <a:srgbClr val="FFFFFF"/>
              </a:solidFill>
            </a:endParaRPr>
          </a:p>
        </p:txBody>
      </p:sp>
      <p:sp>
        <p:nvSpPr>
          <p:cNvPr id="6" name="TextBox 5">
            <a:extLst>
              <a:ext uri="{FF2B5EF4-FFF2-40B4-BE49-F238E27FC236}">
                <a16:creationId xmlns:a16="http://schemas.microsoft.com/office/drawing/2014/main" id="{EE38F4EE-3F36-AC40-9EC4-6DD4A90846E8}"/>
              </a:ext>
            </a:extLst>
          </p:cNvPr>
          <p:cNvSpPr txBox="1"/>
          <p:nvPr/>
        </p:nvSpPr>
        <p:spPr>
          <a:xfrm>
            <a:off x="433136" y="5091762"/>
            <a:ext cx="7834193" cy="1264588"/>
          </a:xfrm>
          <a:prstGeom prst="rect">
            <a:avLst/>
          </a:prstGeom>
        </p:spPr>
        <p:txBody>
          <a:bodyPr vert="horz" lIns="91440" tIns="45720" rIns="91440" bIns="45720" rtlCol="0" anchor="ctr">
            <a:normAutofit/>
          </a:bodyPr>
          <a:lstStyle/>
          <a:p>
            <a:pPr algn="r">
              <a:lnSpc>
                <a:spcPct val="90000"/>
              </a:lnSpc>
              <a:spcBef>
                <a:spcPct val="0"/>
              </a:spcBef>
              <a:spcAft>
                <a:spcPts val="600"/>
              </a:spcAft>
            </a:pPr>
            <a:endParaRPr lang="en-US" sz="6000" dirty="0">
              <a:latin typeface="+mj-lt"/>
              <a:ea typeface="+mj-ea"/>
              <a:cs typeface="+mj-cs"/>
            </a:endParaRPr>
          </a:p>
        </p:txBody>
      </p:sp>
      <p:sp>
        <p:nvSpPr>
          <p:cNvPr id="7" name="TextBox 6">
            <a:extLst>
              <a:ext uri="{FF2B5EF4-FFF2-40B4-BE49-F238E27FC236}">
                <a16:creationId xmlns:a16="http://schemas.microsoft.com/office/drawing/2014/main" id="{1967AB6C-6027-314B-998A-63734988AB24}"/>
              </a:ext>
            </a:extLst>
          </p:cNvPr>
          <p:cNvSpPr txBox="1"/>
          <p:nvPr/>
        </p:nvSpPr>
        <p:spPr>
          <a:xfrm>
            <a:off x="838200" y="136525"/>
            <a:ext cx="11662953" cy="677108"/>
          </a:xfrm>
          <a:prstGeom prst="rect">
            <a:avLst/>
          </a:prstGeom>
          <a:noFill/>
        </p:spPr>
        <p:txBody>
          <a:bodyPr wrap="square" rtlCol="0">
            <a:spAutoFit/>
          </a:bodyPr>
          <a:lstStyle/>
          <a:p>
            <a:r>
              <a:rPr lang="tr-TR" sz="3800" b="1" dirty="0"/>
              <a:t>F     U     C     K 		O     V    E    R     T     I     M     E     !</a:t>
            </a:r>
          </a:p>
        </p:txBody>
      </p:sp>
    </p:spTree>
    <p:extLst>
      <p:ext uri="{BB962C8B-B14F-4D97-AF65-F5344CB8AC3E}">
        <p14:creationId xmlns:p14="http://schemas.microsoft.com/office/powerpoint/2010/main" val="3784601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D92EF-22AA-9A4A-BA63-D0B90FE0930F}"/>
              </a:ext>
            </a:extLst>
          </p:cNvPr>
          <p:cNvPicPr>
            <a:picLocks noChangeAspect="1"/>
          </p:cNvPicPr>
          <p:nvPr/>
        </p:nvPicPr>
        <p:blipFill>
          <a:blip r:embed="rId3"/>
          <a:stretch>
            <a:fillRect/>
          </a:stretch>
        </p:blipFill>
        <p:spPr>
          <a:xfrm>
            <a:off x="1726536" y="643466"/>
            <a:ext cx="8738928" cy="5571067"/>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pPr>
                <a:spcAft>
                  <a:spcPts val="600"/>
                </a:spcAft>
              </a:pPr>
              <a:t>5/24/19</a:t>
            </a:fld>
            <a:endParaRPr lang="en-US"/>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chemeClr val="tx1">
                    <a:tint val="75000"/>
                  </a:schemeClr>
                </a:solidFill>
              </a:rPr>
              <a:pPr>
                <a:spcAft>
                  <a:spcPts val="600"/>
                </a:spcAft>
              </a:pPr>
              <a:t>16</a:t>
            </a:fld>
            <a:endParaRPr lang="en-US" sz="1200">
              <a:solidFill>
                <a:schemeClr val="tx1">
                  <a:tint val="75000"/>
                </a:schemeClr>
              </a:solidFill>
            </a:endParaRPr>
          </a:p>
        </p:txBody>
      </p:sp>
    </p:spTree>
    <p:extLst>
      <p:ext uri="{BB962C8B-B14F-4D97-AF65-F5344CB8AC3E}">
        <p14:creationId xmlns:p14="http://schemas.microsoft.com/office/powerpoint/2010/main" val="301725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a:extLst>
              <a:ext uri="{FF2B5EF4-FFF2-40B4-BE49-F238E27FC236}">
                <a16:creationId xmlns:a16="http://schemas.microsoft.com/office/drawing/2014/main" id="{07B12D5F-C091-4E4F-97DD-B1A87A7996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729" y="643466"/>
            <a:ext cx="6006542" cy="5571067"/>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pPr>
                <a:spcAft>
                  <a:spcPts val="600"/>
                </a:spcAft>
              </a:pPr>
              <a:t>5/24/19</a:t>
            </a:fld>
            <a:endParaRPr lang="en-US"/>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chemeClr val="tx1">
                    <a:tint val="75000"/>
                  </a:schemeClr>
                </a:solidFill>
              </a:rPr>
              <a:pPr>
                <a:spcAft>
                  <a:spcPts val="600"/>
                </a:spcAft>
              </a:pPr>
              <a:t>17</a:t>
            </a:fld>
            <a:endParaRPr lang="en-US" sz="1200">
              <a:solidFill>
                <a:schemeClr val="tx1">
                  <a:tint val="75000"/>
                </a:schemeClr>
              </a:solidFill>
            </a:endParaRPr>
          </a:p>
        </p:txBody>
      </p:sp>
    </p:spTree>
    <p:extLst>
      <p:ext uri="{BB962C8B-B14F-4D97-AF65-F5344CB8AC3E}">
        <p14:creationId xmlns:p14="http://schemas.microsoft.com/office/powerpoint/2010/main" val="196111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68727C-405A-374B-A835-06701D2FC17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100" kern="1200">
                <a:solidFill>
                  <a:srgbClr val="FFFFFF"/>
                </a:solidFill>
                <a:latin typeface="+mj-lt"/>
                <a:ea typeface="+mj-ea"/>
                <a:cs typeface="+mj-cs"/>
              </a:rPr>
              <a:t>Organizational impact categories</a:t>
            </a:r>
          </a:p>
        </p:txBody>
      </p:sp>
      <p:sp>
        <p:nvSpPr>
          <p:cNvPr id="3" name="Date Placeholder 2">
            <a:extLst>
              <a:ext uri="{FF2B5EF4-FFF2-40B4-BE49-F238E27FC236}">
                <a16:creationId xmlns:a16="http://schemas.microsoft.com/office/drawing/2014/main" id="{696E3E8B-57F6-F448-8E73-346C60745E3D}"/>
              </a:ext>
            </a:extLst>
          </p:cNvPr>
          <p:cNvSpPr>
            <a:spLocks noGrp="1"/>
          </p:cNvSpPr>
          <p:nvPr>
            <p:ph type="dt" sz="half" idx="10"/>
          </p:nvPr>
        </p:nvSpPr>
        <p:spPr>
          <a:xfrm>
            <a:off x="7554138" y="6223702"/>
            <a:ext cx="3108065" cy="314067"/>
          </a:xfrm>
        </p:spPr>
        <p:txBody>
          <a:bodyPr vert="horz" lIns="91440" tIns="45720" rIns="91440" bIns="45720" rtlCol="0" anchor="ctr">
            <a:normAutofit/>
          </a:bodyPr>
          <a:lstStyle/>
          <a:p>
            <a:pPr algn="r">
              <a:spcAft>
                <a:spcPts val="600"/>
              </a:spcAft>
            </a:pPr>
            <a:fld id="{487751A2-2BC0-4E00-8216-3EF31B62D6CF}" type="datetime1">
              <a:rPr lang="en-US" sz="1000">
                <a:solidFill>
                  <a:srgbClr val="898989"/>
                </a:solidFill>
              </a:rPr>
              <a:pPr algn="r">
                <a:spcAft>
                  <a:spcPts val="600"/>
                </a:spcAft>
              </a:pPr>
              <a:t>5/24/19</a:t>
            </a:fld>
            <a:endParaRPr lang="en-US" sz="1000">
              <a:solidFill>
                <a:srgbClr val="898989"/>
              </a:solidFill>
            </a:endParaRPr>
          </a:p>
        </p:txBody>
      </p:sp>
      <p:sp>
        <p:nvSpPr>
          <p:cNvPr id="4" name="Slide Number Placeholder 3">
            <a:extLst>
              <a:ext uri="{FF2B5EF4-FFF2-40B4-BE49-F238E27FC236}">
                <a16:creationId xmlns:a16="http://schemas.microsoft.com/office/drawing/2014/main" id="{ED1A81CF-AE33-ED4A-9878-0D315635022C}"/>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3653A8B8-0320-463C-9CFC-F3F813B668DA}" type="slidenum">
              <a:rPr lang="en-US" sz="1000">
                <a:solidFill>
                  <a:srgbClr val="898989"/>
                </a:solidFill>
              </a:rPr>
              <a:pPr>
                <a:spcAft>
                  <a:spcPts val="600"/>
                </a:spcAft>
              </a:pPr>
              <a:t>3</a:t>
            </a:fld>
            <a:endParaRPr lang="en-US" sz="1000">
              <a:solidFill>
                <a:srgbClr val="898989"/>
              </a:solidFill>
            </a:endParaRPr>
          </a:p>
        </p:txBody>
      </p:sp>
    </p:spTree>
    <p:extLst>
      <p:ext uri="{BB962C8B-B14F-4D97-AF65-F5344CB8AC3E}">
        <p14:creationId xmlns:p14="http://schemas.microsoft.com/office/powerpoint/2010/main" val="1148424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3700" kern="1200">
                <a:solidFill>
                  <a:srgbClr val="FFFFFF"/>
                </a:solidFill>
                <a:latin typeface="+mj-lt"/>
                <a:ea typeface="+mj-ea"/>
                <a:cs typeface="+mj-cs"/>
              </a:rPr>
              <a:t>Management style and leadership</a:t>
            </a:r>
            <a:br>
              <a:rPr lang="en-US" sz="3700" kern="1200">
                <a:solidFill>
                  <a:srgbClr val="FFFFFF"/>
                </a:solidFill>
                <a:latin typeface="+mj-lt"/>
                <a:ea typeface="+mj-ea"/>
                <a:cs typeface="+mj-cs"/>
              </a:rPr>
            </a:br>
            <a:endParaRPr lang="en-US" sz="3700" kern="120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Involving and democratic</a:t>
            </a:r>
          </a:p>
          <a:p>
            <a:pPr marL="0"/>
            <a:r>
              <a:rPr lang="en-US" sz="2400" dirty="0">
                <a:solidFill>
                  <a:srgbClr val="000000"/>
                </a:solidFill>
              </a:rPr>
              <a:t>Management provides clear vision and strategy</a:t>
            </a:r>
          </a:p>
          <a:p>
            <a:pPr marL="0"/>
            <a:r>
              <a:rPr lang="en-US" sz="2400" dirty="0">
                <a:solidFill>
                  <a:srgbClr val="000000"/>
                </a:solidFill>
              </a:rPr>
              <a:t>They are a role model in living the values</a:t>
            </a:r>
          </a:p>
          <a:p>
            <a:pPr marL="0"/>
            <a:r>
              <a:rPr lang="en-US" sz="2400" dirty="0">
                <a:solidFill>
                  <a:srgbClr val="000000"/>
                </a:solidFill>
              </a:rPr>
              <a:t>Management acts as partner of the employees</a:t>
            </a:r>
          </a:p>
          <a:p>
            <a:pPr marL="0"/>
            <a:r>
              <a:rPr lang="en-US" sz="2400" dirty="0">
                <a:solidFill>
                  <a:srgbClr val="000000"/>
                </a:solidFill>
              </a:rPr>
              <a:t>They champion change necessary for the Scrum Culture</a:t>
            </a:r>
          </a:p>
          <a:p>
            <a:pPr marL="0"/>
            <a:r>
              <a:rPr lang="en-US" sz="2400" dirty="0">
                <a:solidFill>
                  <a:srgbClr val="000000"/>
                </a:solidFill>
              </a:rPr>
              <a:t>Leaders live and protect the spirit of the Scrum Culture</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3</a:t>
            </a:fld>
            <a:endParaRPr lang="en-US" sz="900">
              <a:solidFill>
                <a:srgbClr val="898989"/>
              </a:solidFill>
            </a:endParaRPr>
          </a:p>
        </p:txBody>
      </p:sp>
    </p:spTree>
    <p:extLst>
      <p:ext uri="{BB962C8B-B14F-4D97-AF65-F5344CB8AC3E}">
        <p14:creationId xmlns:p14="http://schemas.microsoft.com/office/powerpoint/2010/main" val="578739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83ED461E-8F23-E844-9F82-3CB5F3AD0E1C}"/>
              </a:ext>
            </a:extLst>
          </p:cNvPr>
          <p:cNvSpPr>
            <a:spLocks noGrp="1"/>
          </p:cNvSpPr>
          <p:nvPr>
            <p:ph idx="1"/>
          </p:nvPr>
        </p:nvSpPr>
        <p:spPr/>
        <p:txBody>
          <a:bodyPr/>
          <a:lstStyle/>
          <a:p>
            <a:endParaRPr lang="tr-TR"/>
          </a:p>
        </p:txBody>
      </p:sp>
      <p:sp>
        <p:nvSpPr>
          <p:cNvPr id="4" name="Date Placeholder 3">
            <a:extLst>
              <a:ext uri="{FF2B5EF4-FFF2-40B4-BE49-F238E27FC236}">
                <a16:creationId xmlns:a16="http://schemas.microsoft.com/office/drawing/2014/main" id="{BDC9E063-2FCB-9E41-A6B8-BD9E4CED7065}"/>
              </a:ext>
            </a:extLst>
          </p:cNvPr>
          <p:cNvSpPr>
            <a:spLocks noGrp="1"/>
          </p:cNvSpPr>
          <p:nvPr>
            <p:ph type="dt" sz="half" idx="10"/>
          </p:nvPr>
        </p:nvSpPr>
        <p:spPr/>
        <p:txBody>
          <a:bodyPr/>
          <a:lstStyle/>
          <a:p>
            <a:fld id="{213E9384-6FA0-4EFB-9E50-B90B631BDEDA}" type="datetime1">
              <a:rPr lang="en-US" smtClean="0"/>
              <a:pPr/>
              <a:t>5/24/19</a:t>
            </a:fld>
            <a:endParaRPr lang="en-US"/>
          </a:p>
        </p:txBody>
      </p:sp>
      <p:sp>
        <p:nvSpPr>
          <p:cNvPr id="5" name="Slide Number Placeholder 4">
            <a:extLst>
              <a:ext uri="{FF2B5EF4-FFF2-40B4-BE49-F238E27FC236}">
                <a16:creationId xmlns:a16="http://schemas.microsoft.com/office/drawing/2014/main" id="{9B07D215-1A91-3249-97CA-F9ACD997395B}"/>
              </a:ext>
            </a:extLst>
          </p:cNvPr>
          <p:cNvSpPr>
            <a:spLocks noGrp="1"/>
          </p:cNvSpPr>
          <p:nvPr>
            <p:ph type="sldNum" sz="quarter" idx="12"/>
          </p:nvPr>
        </p:nvSpPr>
        <p:spPr/>
        <p:txBody>
          <a:bodyPr/>
          <a:lstStyle/>
          <a:p>
            <a:fld id="{3653A8B8-0320-463C-9CFC-F3F813B668DA}" type="slidenum">
              <a:rPr lang="en-US" smtClean="0"/>
              <a:pPr/>
              <a:t>2</a:t>
            </a:fld>
            <a:endParaRPr lang="en-US" dirty="0"/>
          </a:p>
        </p:txBody>
      </p:sp>
      <p:pic>
        <p:nvPicPr>
          <p:cNvPr id="7" name="Picture 6">
            <a:extLst>
              <a:ext uri="{FF2B5EF4-FFF2-40B4-BE49-F238E27FC236}">
                <a16:creationId xmlns:a16="http://schemas.microsoft.com/office/drawing/2014/main" id="{2DE968B6-BFD4-5042-8EF3-55226A1764FD}"/>
              </a:ext>
            </a:extLst>
          </p:cNvPr>
          <p:cNvPicPr>
            <a:picLocks noChangeAspect="1"/>
          </p:cNvPicPr>
          <p:nvPr/>
        </p:nvPicPr>
        <p:blipFill>
          <a:blip r:embed="rId3"/>
          <a:stretch>
            <a:fillRect/>
          </a:stretch>
        </p:blipFill>
        <p:spPr>
          <a:xfrm>
            <a:off x="5425440" y="73478"/>
            <a:ext cx="7158446" cy="3355522"/>
          </a:xfrm>
          <a:prstGeom prst="rect">
            <a:avLst/>
          </a:prstGeom>
        </p:spPr>
      </p:pic>
      <p:pic>
        <p:nvPicPr>
          <p:cNvPr id="6" name="Picture 5">
            <a:extLst>
              <a:ext uri="{FF2B5EF4-FFF2-40B4-BE49-F238E27FC236}">
                <a16:creationId xmlns:a16="http://schemas.microsoft.com/office/drawing/2014/main" id="{ABF35EA6-EA14-834C-9D8B-4E2B09B03D93}"/>
              </a:ext>
            </a:extLst>
          </p:cNvPr>
          <p:cNvPicPr>
            <a:picLocks noChangeAspect="1"/>
          </p:cNvPicPr>
          <p:nvPr/>
        </p:nvPicPr>
        <p:blipFill>
          <a:blip r:embed="rId4"/>
          <a:stretch>
            <a:fillRect/>
          </a:stretch>
        </p:blipFill>
        <p:spPr>
          <a:xfrm>
            <a:off x="0" y="851180"/>
            <a:ext cx="6226048" cy="2918460"/>
          </a:xfrm>
          <a:prstGeom prst="rect">
            <a:avLst/>
          </a:prstGeom>
        </p:spPr>
      </p:pic>
      <p:pic>
        <p:nvPicPr>
          <p:cNvPr id="8" name="Picture 7">
            <a:extLst>
              <a:ext uri="{FF2B5EF4-FFF2-40B4-BE49-F238E27FC236}">
                <a16:creationId xmlns:a16="http://schemas.microsoft.com/office/drawing/2014/main" id="{DA9D61F1-0ACD-1B43-9223-D3BFB8AB5976}"/>
              </a:ext>
            </a:extLst>
          </p:cNvPr>
          <p:cNvPicPr>
            <a:picLocks noChangeAspect="1"/>
          </p:cNvPicPr>
          <p:nvPr/>
        </p:nvPicPr>
        <p:blipFill>
          <a:blip r:embed="rId5"/>
          <a:stretch>
            <a:fillRect/>
          </a:stretch>
        </p:blipFill>
        <p:spPr>
          <a:xfrm>
            <a:off x="399288" y="3550846"/>
            <a:ext cx="5363464" cy="2805504"/>
          </a:xfrm>
          <a:prstGeom prst="rect">
            <a:avLst/>
          </a:prstGeom>
        </p:spPr>
      </p:pic>
      <p:sp>
        <p:nvSpPr>
          <p:cNvPr id="18" name="TextBox 17">
            <a:extLst>
              <a:ext uri="{FF2B5EF4-FFF2-40B4-BE49-F238E27FC236}">
                <a16:creationId xmlns:a16="http://schemas.microsoft.com/office/drawing/2014/main" id="{4ABFDC08-3CDA-4B41-AD96-0D2D7F9D6EB0}"/>
              </a:ext>
            </a:extLst>
          </p:cNvPr>
          <p:cNvSpPr txBox="1"/>
          <p:nvPr/>
        </p:nvSpPr>
        <p:spPr>
          <a:xfrm>
            <a:off x="4482927" y="4044556"/>
            <a:ext cx="2996077" cy="369332"/>
          </a:xfrm>
          <a:prstGeom prst="rect">
            <a:avLst/>
          </a:prstGeom>
          <a:noFill/>
        </p:spPr>
        <p:txBody>
          <a:bodyPr wrap="none" rtlCol="0">
            <a:spAutoFit/>
          </a:bodyPr>
          <a:lstStyle/>
          <a:p>
            <a:r>
              <a:rPr lang="tr-TR" dirty="0">
                <a:solidFill>
                  <a:schemeClr val="bg1"/>
                </a:solidFill>
                <a:hlinkClick r:id="rId6">
                  <a:extLst>
                    <a:ext uri="{A12FA001-AC4F-418D-AE19-62706E023703}">
                      <ahyp:hlinkClr xmlns:ahyp="http://schemas.microsoft.com/office/drawing/2018/hyperlinkcolor" val="tx"/>
                    </a:ext>
                  </a:extLst>
                </a:hlinkClick>
              </a:rPr>
              <a:t>https://github.com/smyracula</a:t>
            </a:r>
            <a:endParaRPr lang="tr-TR" dirty="0">
              <a:solidFill>
                <a:schemeClr val="bg1"/>
              </a:solidFill>
            </a:endParaRPr>
          </a:p>
        </p:txBody>
      </p:sp>
    </p:spTree>
    <p:extLst>
      <p:ext uri="{BB962C8B-B14F-4D97-AF65-F5344CB8AC3E}">
        <p14:creationId xmlns:p14="http://schemas.microsoft.com/office/powerpoint/2010/main" val="1377906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3700" dirty="0">
                <a:solidFill>
                  <a:srgbClr val="FFFFFF"/>
                </a:solidFill>
              </a:rPr>
              <a:t>Decision making</a:t>
            </a:r>
            <a:br>
              <a:rPr lang="en-US" sz="3700" kern="1200" dirty="0">
                <a:solidFill>
                  <a:srgbClr val="FFFFFF"/>
                </a:solidFill>
                <a:latin typeface="+mj-lt"/>
                <a:ea typeface="+mj-ea"/>
                <a:cs typeface="+mj-cs"/>
              </a:rPr>
            </a:br>
            <a:endParaRPr lang="en-US" sz="3700"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People who are affected make decisions</a:t>
            </a:r>
          </a:p>
          <a:p>
            <a:pPr marL="0"/>
            <a:r>
              <a:rPr lang="en-US" sz="2400" dirty="0">
                <a:solidFill>
                  <a:srgbClr val="000000"/>
                </a:solidFill>
              </a:rPr>
              <a:t>Broad empowerment</a:t>
            </a:r>
          </a:p>
          <a:p>
            <a:pPr marL="0"/>
            <a:r>
              <a:rPr lang="en-US" sz="2400" dirty="0">
                <a:solidFill>
                  <a:srgbClr val="000000"/>
                </a:solidFill>
              </a:rPr>
              <a:t>Teams decide, not individuals</a:t>
            </a:r>
          </a:p>
          <a:p>
            <a:pPr marL="0"/>
            <a:r>
              <a:rPr lang="en-US" sz="2400" dirty="0">
                <a:solidFill>
                  <a:srgbClr val="000000"/>
                </a:solidFill>
              </a:rPr>
              <a:t>What they decide stands</a:t>
            </a:r>
          </a:p>
          <a:p>
            <a:pPr marL="0"/>
            <a:r>
              <a:rPr lang="en-US" sz="2400" dirty="0">
                <a:solidFill>
                  <a:srgbClr val="000000"/>
                </a:solidFill>
              </a:rPr>
              <a:t>Decisions can be re-assessed with new information</a:t>
            </a:r>
          </a:p>
          <a:p>
            <a:pPr marL="0"/>
            <a:r>
              <a:rPr lang="en-US" sz="2400" dirty="0">
                <a:solidFill>
                  <a:srgbClr val="000000"/>
                </a:solidFill>
              </a:rPr>
              <a:t>Democratic process</a:t>
            </a:r>
          </a:p>
          <a:p>
            <a:pPr marL="0"/>
            <a:r>
              <a:rPr lang="en-US" sz="2400" dirty="0">
                <a:solidFill>
                  <a:srgbClr val="000000"/>
                </a:solidFill>
              </a:rPr>
              <a:t>Consensus is not always needed”</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20</a:t>
            </a:fld>
            <a:endParaRPr lang="en-US" sz="900">
              <a:solidFill>
                <a:srgbClr val="898989"/>
              </a:solidFill>
            </a:endParaRPr>
          </a:p>
        </p:txBody>
      </p:sp>
    </p:spTree>
    <p:extLst>
      <p:ext uri="{BB962C8B-B14F-4D97-AF65-F5344CB8AC3E}">
        <p14:creationId xmlns:p14="http://schemas.microsoft.com/office/powerpoint/2010/main" val="1790509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3700" dirty="0">
                <a:solidFill>
                  <a:srgbClr val="FFFFFF"/>
                </a:solidFill>
              </a:rPr>
              <a:t>Cadence and speed</a:t>
            </a:r>
            <a:br>
              <a:rPr lang="en-US" sz="3700" kern="1200" dirty="0">
                <a:solidFill>
                  <a:srgbClr val="FFFFFF"/>
                </a:solidFill>
                <a:latin typeface="+mj-lt"/>
                <a:ea typeface="+mj-ea"/>
                <a:cs typeface="+mj-cs"/>
              </a:rPr>
            </a:br>
            <a:endParaRPr lang="en-US" sz="3700"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Speedy and circular</a:t>
            </a:r>
          </a:p>
          <a:p>
            <a:pPr marL="0"/>
            <a:r>
              <a:rPr lang="en-US" sz="2400" dirty="0">
                <a:solidFill>
                  <a:srgbClr val="000000"/>
                </a:solidFill>
              </a:rPr>
              <a:t>Constant change is welcomed</a:t>
            </a:r>
          </a:p>
          <a:p>
            <a:pPr marL="0"/>
            <a:r>
              <a:rPr lang="en-US" sz="2400" dirty="0">
                <a:solidFill>
                  <a:srgbClr val="000000"/>
                </a:solidFill>
              </a:rPr>
              <a:t>Short iterations in all processes</a:t>
            </a:r>
          </a:p>
          <a:p>
            <a:pPr marL="0"/>
            <a:r>
              <a:rPr lang="en-US" sz="2400" dirty="0">
                <a:solidFill>
                  <a:srgbClr val="000000"/>
                </a:solidFill>
              </a:rPr>
              <a:t>One standard iteration has to be enough</a:t>
            </a:r>
          </a:p>
          <a:p>
            <a:pPr marL="0"/>
            <a:r>
              <a:rPr lang="en-US" sz="2400" dirty="0">
                <a:solidFill>
                  <a:srgbClr val="000000"/>
                </a:solidFill>
              </a:rPr>
              <a:t>Interaction with one’s boss every iteration</a:t>
            </a:r>
          </a:p>
          <a:p>
            <a:pPr marL="0"/>
            <a:r>
              <a:rPr lang="en-US" sz="2400" dirty="0">
                <a:solidFill>
                  <a:srgbClr val="000000"/>
                </a:solidFill>
              </a:rPr>
              <a:t>This is the heartbeat of the Scrum Culture</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21</a:t>
            </a:fld>
            <a:endParaRPr lang="en-US" sz="900">
              <a:solidFill>
                <a:srgbClr val="898989"/>
              </a:solidFill>
            </a:endParaRPr>
          </a:p>
        </p:txBody>
      </p:sp>
    </p:spTree>
    <p:extLst>
      <p:ext uri="{BB962C8B-B14F-4D97-AF65-F5344CB8AC3E}">
        <p14:creationId xmlns:p14="http://schemas.microsoft.com/office/powerpoint/2010/main" val="1899321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rPr>
              <a:t>Planning</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Only solutions to simple problems can be planned</a:t>
            </a:r>
          </a:p>
          <a:p>
            <a:pPr marL="0"/>
            <a:r>
              <a:rPr lang="en-US" sz="2400" dirty="0">
                <a:solidFill>
                  <a:srgbClr val="000000"/>
                </a:solidFill>
              </a:rPr>
              <a:t>Solutions to complex problems cannot be planned</a:t>
            </a:r>
          </a:p>
          <a:p>
            <a:pPr marL="0"/>
            <a:r>
              <a:rPr lang="en-US" sz="2400" dirty="0">
                <a:solidFill>
                  <a:srgbClr val="000000"/>
                </a:solidFill>
              </a:rPr>
              <a:t>Solutions evolve empirically</a:t>
            </a:r>
          </a:p>
          <a:p>
            <a:pPr marL="0"/>
            <a:r>
              <a:rPr lang="en-US" sz="2400" dirty="0">
                <a:solidFill>
                  <a:srgbClr val="000000"/>
                </a:solidFill>
              </a:rPr>
              <a:t>No long-term predictive plans can be adhered to</a:t>
            </a:r>
          </a:p>
          <a:p>
            <a:pPr marL="0"/>
            <a:r>
              <a:rPr lang="en-US" sz="2400" dirty="0">
                <a:solidFill>
                  <a:srgbClr val="000000"/>
                </a:solidFill>
              </a:rPr>
              <a:t>Certainty is impossible</a:t>
            </a:r>
          </a:p>
          <a:p>
            <a:pPr marL="0"/>
            <a:r>
              <a:rPr lang="en-US" sz="2400" dirty="0">
                <a:solidFill>
                  <a:srgbClr val="000000"/>
                </a:solidFill>
              </a:rPr>
              <a:t>Fix-price projects should be avoided</a:t>
            </a:r>
          </a:p>
          <a:p>
            <a:pPr marL="0"/>
            <a:r>
              <a:rPr lang="en-US" sz="2400" dirty="0">
                <a:solidFill>
                  <a:srgbClr val="000000"/>
                </a:solidFill>
              </a:rPr>
              <a:t>Budgeting for iterations, not years</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22</a:t>
            </a:fld>
            <a:endParaRPr lang="en-US" sz="900">
              <a:solidFill>
                <a:srgbClr val="898989"/>
              </a:solidFill>
            </a:endParaRPr>
          </a:p>
        </p:txBody>
      </p:sp>
    </p:spTree>
    <p:extLst>
      <p:ext uri="{BB962C8B-B14F-4D97-AF65-F5344CB8AC3E}">
        <p14:creationId xmlns:p14="http://schemas.microsoft.com/office/powerpoint/2010/main" val="203008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rPr>
              <a:t>Focus on productivity</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Effectiveness is more important than efficiency</a:t>
            </a:r>
          </a:p>
          <a:p>
            <a:pPr marL="0"/>
            <a:r>
              <a:rPr lang="en-US" sz="2400" dirty="0">
                <a:solidFill>
                  <a:srgbClr val="000000"/>
                </a:solidFill>
              </a:rPr>
              <a:t>Productivity of the whole system is more important than individual productivity</a:t>
            </a:r>
          </a:p>
          <a:p>
            <a:pPr marL="0"/>
            <a:r>
              <a:rPr lang="en-US" sz="2400" dirty="0">
                <a:solidFill>
                  <a:srgbClr val="000000"/>
                </a:solidFill>
              </a:rPr>
              <a:t>It is never planned for a 100 % workload. 70–80 % is enough</a:t>
            </a:r>
          </a:p>
          <a:p>
            <a:pPr marL="0"/>
            <a:r>
              <a:rPr lang="en-US" sz="2400" dirty="0">
                <a:solidFill>
                  <a:srgbClr val="000000"/>
                </a:solidFill>
              </a:rPr>
              <a:t>Generalists with special expertise are preferred to one-topic experts</a:t>
            </a:r>
          </a:p>
          <a:p>
            <a:pPr marL="0"/>
            <a:r>
              <a:rPr lang="en-US" sz="2400" dirty="0">
                <a:solidFill>
                  <a:srgbClr val="000000"/>
                </a:solidFill>
              </a:rPr>
              <a:t>Minimize risk of absence</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23</a:t>
            </a:fld>
            <a:endParaRPr lang="en-US" sz="900">
              <a:solidFill>
                <a:srgbClr val="898989"/>
              </a:solidFill>
            </a:endParaRPr>
          </a:p>
        </p:txBody>
      </p:sp>
    </p:spTree>
    <p:extLst>
      <p:ext uri="{BB962C8B-B14F-4D97-AF65-F5344CB8AC3E}">
        <p14:creationId xmlns:p14="http://schemas.microsoft.com/office/powerpoint/2010/main" val="1394179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rPr>
              <a:t>Soft factors</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lnSpcReduction="10000"/>
          </a:bodyPr>
          <a:lstStyle/>
          <a:p>
            <a:pPr marL="0"/>
            <a:r>
              <a:rPr lang="en-US" sz="2400" dirty="0">
                <a:solidFill>
                  <a:srgbClr val="000000"/>
                </a:solidFill>
              </a:rPr>
              <a:t>Strong focus on people</a:t>
            </a:r>
          </a:p>
          <a:p>
            <a:pPr marL="0"/>
            <a:r>
              <a:rPr lang="en-US" sz="2400" dirty="0">
                <a:solidFill>
                  <a:srgbClr val="000000"/>
                </a:solidFill>
              </a:rPr>
              <a:t>People and resources are two different things</a:t>
            </a:r>
          </a:p>
          <a:p>
            <a:pPr marL="0"/>
            <a:r>
              <a:rPr lang="en-US" sz="2400" dirty="0">
                <a:solidFill>
                  <a:srgbClr val="000000"/>
                </a:solidFill>
              </a:rPr>
              <a:t>Collocation</a:t>
            </a:r>
          </a:p>
          <a:p>
            <a:pPr marL="0"/>
            <a:r>
              <a:rPr lang="en-US" sz="2400" dirty="0">
                <a:solidFill>
                  <a:srgbClr val="000000"/>
                </a:solidFill>
              </a:rPr>
              <a:t>Teams are empowered to shape their environment</a:t>
            </a:r>
          </a:p>
          <a:p>
            <a:pPr marL="0"/>
            <a:r>
              <a:rPr lang="en-US" sz="2400" dirty="0">
                <a:solidFill>
                  <a:srgbClr val="000000"/>
                </a:solidFill>
              </a:rPr>
              <a:t>Teams are kept constant</a:t>
            </a:r>
          </a:p>
          <a:p>
            <a:pPr marL="0"/>
            <a:r>
              <a:rPr lang="en-US" sz="2400" dirty="0">
                <a:solidFill>
                  <a:srgbClr val="000000"/>
                </a:solidFill>
              </a:rPr>
              <a:t>The emotional well-being of employees is cared for</a:t>
            </a:r>
          </a:p>
          <a:p>
            <a:pPr marL="0"/>
            <a:r>
              <a:rPr lang="en-US" sz="2400" dirty="0">
                <a:solidFill>
                  <a:srgbClr val="000000"/>
                </a:solidFill>
              </a:rPr>
              <a:t>Changes are discussed prior to introduction</a:t>
            </a:r>
          </a:p>
          <a:p>
            <a:pPr marL="0"/>
            <a:r>
              <a:rPr lang="en-US" sz="2400" dirty="0">
                <a:solidFill>
                  <a:srgbClr val="000000"/>
                </a:solidFill>
              </a:rPr>
              <a:t>Facilitators are always available</a:t>
            </a:r>
          </a:p>
          <a:p>
            <a:pPr marL="0"/>
            <a:r>
              <a:rPr lang="en-US" sz="2400" dirty="0">
                <a:solidFill>
                  <a:srgbClr val="000000"/>
                </a:solidFill>
              </a:rPr>
              <a:t>People make the organization breathe</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24</a:t>
            </a:fld>
            <a:endParaRPr lang="en-US" sz="900">
              <a:solidFill>
                <a:srgbClr val="898989"/>
              </a:solidFill>
            </a:endParaRPr>
          </a:p>
        </p:txBody>
      </p:sp>
    </p:spTree>
    <p:extLst>
      <p:ext uri="{BB962C8B-B14F-4D97-AF65-F5344CB8AC3E}">
        <p14:creationId xmlns:p14="http://schemas.microsoft.com/office/powerpoint/2010/main" val="2029926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rPr>
              <a:t>Hierarchy</a:t>
            </a: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200" dirty="0">
                <a:solidFill>
                  <a:srgbClr val="000000"/>
                </a:solidFill>
              </a:rPr>
              <a:t>Hierarchies are largely obsolete</a:t>
            </a:r>
          </a:p>
          <a:p>
            <a:pPr marL="0"/>
            <a:r>
              <a:rPr lang="en-US" sz="2200" dirty="0">
                <a:solidFill>
                  <a:srgbClr val="000000"/>
                </a:solidFill>
              </a:rPr>
              <a:t>People talk and think for themselves</a:t>
            </a:r>
          </a:p>
          <a:p>
            <a:pPr marL="0"/>
            <a:r>
              <a:rPr lang="en-US" sz="2200" dirty="0">
                <a:solidFill>
                  <a:srgbClr val="000000"/>
                </a:solidFill>
              </a:rPr>
              <a:t>Line management cares for their individual employees</a:t>
            </a:r>
          </a:p>
          <a:p>
            <a:pPr marL="0"/>
            <a:r>
              <a:rPr lang="en-US" sz="2200" dirty="0">
                <a:solidFill>
                  <a:srgbClr val="000000"/>
                </a:solidFill>
              </a:rPr>
              <a:t>Career means personal development, not rising through the ranks</a:t>
            </a:r>
          </a:p>
          <a:p>
            <a:pPr marL="0"/>
            <a:r>
              <a:rPr lang="en-US" sz="2200" dirty="0">
                <a:solidFill>
                  <a:srgbClr val="000000"/>
                </a:solidFill>
              </a:rPr>
              <a:t>Career might also mean participating in a more important project</a:t>
            </a:r>
          </a:p>
          <a:p>
            <a:pPr marL="0"/>
            <a:r>
              <a:rPr lang="en-US" sz="2200" dirty="0">
                <a:solidFill>
                  <a:srgbClr val="000000"/>
                </a:solidFill>
              </a:rPr>
              <a:t>Everybody on a team is equal</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25</a:t>
            </a:fld>
            <a:endParaRPr lang="en-US" sz="900">
              <a:solidFill>
                <a:srgbClr val="898989"/>
              </a:solidFill>
            </a:endParaRPr>
          </a:p>
        </p:txBody>
      </p:sp>
    </p:spTree>
    <p:extLst>
      <p:ext uri="{BB962C8B-B14F-4D97-AF65-F5344CB8AC3E}">
        <p14:creationId xmlns:p14="http://schemas.microsoft.com/office/powerpoint/2010/main" val="3573416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4036424" cy="2760098"/>
          </a:xfrm>
        </p:spPr>
        <p:txBody>
          <a:bodyPr vert="horz" lIns="91440" tIns="45720" rIns="91440" bIns="45720" rtlCol="0" anchor="ctr">
            <a:normAutofit/>
          </a:bodyPr>
          <a:lstStyle/>
          <a:p>
            <a:r>
              <a:rPr lang="en-US" dirty="0">
                <a:solidFill>
                  <a:srgbClr val="FFFFFF"/>
                </a:solidFill>
              </a:rPr>
              <a:t>Organizational structure</a:t>
            </a: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200" dirty="0">
                <a:solidFill>
                  <a:srgbClr val="000000"/>
                </a:solidFill>
              </a:rPr>
              <a:t>No pyramid of people</a:t>
            </a:r>
          </a:p>
          <a:p>
            <a:pPr marL="0"/>
            <a:r>
              <a:rPr lang="en-US" sz="2200" dirty="0">
                <a:solidFill>
                  <a:srgbClr val="000000"/>
                </a:solidFill>
              </a:rPr>
              <a:t>No pillars of functions</a:t>
            </a:r>
          </a:p>
          <a:p>
            <a:pPr marL="0"/>
            <a:r>
              <a:rPr lang="en-US" sz="2200" dirty="0">
                <a:solidFill>
                  <a:srgbClr val="000000"/>
                </a:solidFill>
              </a:rPr>
              <a:t>Small (&lt;150 people) cells of product-focused cross-functional teams work closely together</a:t>
            </a:r>
          </a:p>
          <a:p>
            <a:pPr marL="0"/>
            <a:r>
              <a:rPr lang="en-US" sz="2200" dirty="0">
                <a:solidFill>
                  <a:srgbClr val="000000"/>
                </a:solidFill>
              </a:rPr>
              <a:t>Management protects the teams like a cell wall</a:t>
            </a:r>
          </a:p>
          <a:p>
            <a:pPr marL="0"/>
            <a:r>
              <a:rPr lang="en-US" sz="2200" dirty="0">
                <a:solidFill>
                  <a:srgbClr val="000000"/>
                </a:solidFill>
              </a:rPr>
              <a:t>Communication and collaboration happens directly between the teams of different cells</a:t>
            </a:r>
          </a:p>
          <a:p>
            <a:pPr marL="0"/>
            <a:r>
              <a:rPr lang="en-US" sz="2200" dirty="0">
                <a:solidFill>
                  <a:srgbClr val="000000"/>
                </a:solidFill>
              </a:rPr>
              <a:t>All cells pursue the same organizational vision</a:t>
            </a:r>
          </a:p>
          <a:p>
            <a:pPr marL="0"/>
            <a:r>
              <a:rPr lang="en-US" sz="2200" dirty="0">
                <a:solidFill>
                  <a:srgbClr val="000000"/>
                </a:solidFill>
              </a:rPr>
              <a:t>Central functions may exist but do not dictate decisions</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26</a:t>
            </a:fld>
            <a:endParaRPr lang="en-US" sz="900">
              <a:solidFill>
                <a:srgbClr val="898989"/>
              </a:solidFill>
            </a:endParaRPr>
          </a:p>
        </p:txBody>
      </p:sp>
    </p:spTree>
    <p:extLst>
      <p:ext uri="{BB962C8B-B14F-4D97-AF65-F5344CB8AC3E}">
        <p14:creationId xmlns:p14="http://schemas.microsoft.com/office/powerpoint/2010/main" val="196681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749147" y="720198"/>
            <a:ext cx="10642302"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References</a:t>
            </a:r>
          </a:p>
        </p:txBody>
      </p:sp>
      <p:sp>
        <p:nvSpPr>
          <p:cNvPr id="23" name="Rectangle 22">
            <a:extLst>
              <a:ext uri="{FF2B5EF4-FFF2-40B4-BE49-F238E27FC236}">
                <a16:creationId xmlns:a16="http://schemas.microsoft.com/office/drawing/2014/main" id="{C63B2F05-B9A4-42FA-9DE1-4E4B120E90EB}"/>
              </a:ext>
            </a:extLst>
          </p:cNvPr>
          <p:cNvSpPr/>
          <p:nvPr/>
        </p:nvSpPr>
        <p:spPr>
          <a:xfrm>
            <a:off x="749147" y="1535894"/>
            <a:ext cx="10642302" cy="215444"/>
          </a:xfrm>
          <a:prstGeom prst="rect">
            <a:avLst/>
          </a:prstGeom>
        </p:spPr>
        <p:txBody>
          <a:bodyPr wrap="square" lIns="0" tIns="0" rIns="0" bIns="0">
            <a:spAutoFit/>
          </a:bodyPr>
          <a:lstStyle/>
          <a:p>
            <a:pPr lvl="0">
              <a:defRPr/>
            </a:pPr>
            <a:r>
              <a:rPr lang="en-US" sz="1400" dirty="0">
                <a:solidFill>
                  <a:srgbClr val="083D65"/>
                </a:solidFill>
              </a:rPr>
              <a:t>3. Succeeding with Agile - Mike Cohn </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42DB617-A491-DD4E-AC10-79238C7BD8F7}"/>
              </a:ext>
            </a:extLst>
          </p:cNvPr>
          <p:cNvSpPr/>
          <p:nvPr/>
        </p:nvSpPr>
        <p:spPr>
          <a:xfrm>
            <a:off x="749147" y="1907485"/>
            <a:ext cx="10642302" cy="215444"/>
          </a:xfrm>
          <a:prstGeom prst="rect">
            <a:avLst/>
          </a:prstGeom>
        </p:spPr>
        <p:txBody>
          <a:bodyPr wrap="square" lIns="0" tIns="0" rIns="0" bIns="0">
            <a:spAutoFit/>
          </a:bodyPr>
          <a:lstStyle/>
          <a:p>
            <a:pPr lvl="0">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5</a:t>
            </a:r>
            <a:r>
              <a:rPr lang="en-US" sz="1400" dirty="0">
                <a:solidFill>
                  <a:srgbClr val="083D65"/>
                </a:solidFill>
              </a:rPr>
              <a:t>. The Corporate Culture Survival Guide </a:t>
            </a:r>
            <a:r>
              <a:rPr lang="tr-TR" sz="1400" dirty="0">
                <a:solidFill>
                  <a:srgbClr val="083D65"/>
                </a:solidFill>
              </a:rPr>
              <a:t>- Edgar H. </a:t>
            </a:r>
            <a:r>
              <a:rPr lang="tr-TR" sz="1400" dirty="0" err="1">
                <a:solidFill>
                  <a:srgbClr val="083D65"/>
                </a:solidFill>
              </a:rPr>
              <a:t>Schein</a:t>
            </a:r>
            <a:endParaRPr lang="en-US" sz="1400" dirty="0">
              <a:solidFill>
                <a:srgbClr val="083D65"/>
              </a:solidFill>
            </a:endParaRPr>
          </a:p>
        </p:txBody>
      </p:sp>
      <p:sp>
        <p:nvSpPr>
          <p:cNvPr id="5" name="Rectangle 4">
            <a:extLst>
              <a:ext uri="{FF2B5EF4-FFF2-40B4-BE49-F238E27FC236}">
                <a16:creationId xmlns:a16="http://schemas.microsoft.com/office/drawing/2014/main" id="{63F98F70-373D-DB4D-A2C0-B7F9845E4570}"/>
              </a:ext>
            </a:extLst>
          </p:cNvPr>
          <p:cNvSpPr/>
          <p:nvPr/>
        </p:nvSpPr>
        <p:spPr>
          <a:xfrm>
            <a:off x="749147" y="2279076"/>
            <a:ext cx="10642302" cy="215444"/>
          </a:xfrm>
          <a:prstGeom prst="rect">
            <a:avLst/>
          </a:prstGeom>
        </p:spPr>
        <p:txBody>
          <a:bodyPr wrap="square" lIns="0" tIns="0" rIns="0" bIns="0">
            <a:spAutoFit/>
          </a:bodyPr>
          <a:lstStyle/>
          <a:p>
            <a:pPr lvl="0">
              <a:defRPr/>
            </a:pPr>
            <a:r>
              <a:rPr lang="en-US" sz="1400" dirty="0">
                <a:solidFill>
                  <a:srgbClr val="083D65"/>
                </a:solidFill>
                <a:latin typeface="Calibri" panose="020F0502020204030204"/>
              </a:rPr>
              <a:t>12</a:t>
            </a:r>
            <a:r>
              <a:rPr lang="en-US" sz="1400" dirty="0">
                <a:solidFill>
                  <a:srgbClr val="083D65"/>
                </a:solidFill>
              </a:rPr>
              <a:t>. The Scrum Culture - Dominik </a:t>
            </a:r>
            <a:r>
              <a:rPr lang="en-US" sz="1400" dirty="0" err="1">
                <a:solidFill>
                  <a:srgbClr val="083D65"/>
                </a:solidFill>
              </a:rPr>
              <a:t>Maximini</a:t>
            </a:r>
            <a:endParaRPr lang="en-US" sz="1400" dirty="0">
              <a:solidFill>
                <a:srgbClr val="083D65"/>
              </a:solidFill>
            </a:endParaRPr>
          </a:p>
        </p:txBody>
      </p:sp>
      <p:sp>
        <p:nvSpPr>
          <p:cNvPr id="6" name="Rectangle 5">
            <a:extLst>
              <a:ext uri="{FF2B5EF4-FFF2-40B4-BE49-F238E27FC236}">
                <a16:creationId xmlns:a16="http://schemas.microsoft.com/office/drawing/2014/main" id="{147A3B4D-4740-F449-B8E6-A1C0441BBC68}"/>
              </a:ext>
            </a:extLst>
          </p:cNvPr>
          <p:cNvSpPr/>
          <p:nvPr/>
        </p:nvSpPr>
        <p:spPr>
          <a:xfrm>
            <a:off x="774849" y="2650667"/>
            <a:ext cx="10642302" cy="215444"/>
          </a:xfrm>
          <a:prstGeom prst="rect">
            <a:avLst/>
          </a:prstGeom>
        </p:spPr>
        <p:txBody>
          <a:bodyPr wrap="square" lIns="0" tIns="0" rIns="0" bIns="0">
            <a:spAutoFit/>
          </a:bodyPr>
          <a:lstStyle/>
          <a:p>
            <a:pPr lvl="0">
              <a:defRPr/>
            </a:pPr>
            <a:r>
              <a:rPr lang="en-US" sz="1400" dirty="0">
                <a:solidFill>
                  <a:srgbClr val="083D65"/>
                </a:solidFill>
                <a:latin typeface="Calibri" panose="020F0502020204030204"/>
              </a:rPr>
              <a:t>27</a:t>
            </a:r>
            <a:r>
              <a:rPr lang="en-US" sz="1400" dirty="0">
                <a:solidFill>
                  <a:srgbClr val="083D65"/>
                </a:solidFill>
              </a:rPr>
              <a:t>. Leading change – John Kotter</a:t>
            </a:r>
          </a:p>
        </p:txBody>
      </p:sp>
    </p:spTree>
    <p:extLst>
      <p:ext uri="{BB962C8B-B14F-4D97-AF65-F5344CB8AC3E}">
        <p14:creationId xmlns:p14="http://schemas.microsoft.com/office/powerpoint/2010/main" val="1500773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B163B9CA-B626-4FC8-9BEA-AD5062A97125}"/>
              </a:ext>
            </a:extLst>
          </p:cNvPr>
          <p:cNvSpPr>
            <a:spLocks/>
          </p:cNvSpPr>
          <p:nvPr/>
        </p:nvSpPr>
        <p:spPr bwMode="auto">
          <a:xfrm flipH="1">
            <a:off x="3149600" y="-2419093"/>
            <a:ext cx="9042400" cy="9277092"/>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0">
                <a:srgbClr val="0DA7FF"/>
              </a:gs>
              <a:gs pos="71000">
                <a:schemeClr val="accent1">
                  <a:lumMod val="7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0EEE9969-D21B-4551-854D-C6F52627DDBF}"/>
              </a:ext>
            </a:extLst>
          </p:cNvPr>
          <p:cNvSpPr>
            <a:spLocks/>
          </p:cNvSpPr>
          <p:nvPr/>
        </p:nvSpPr>
        <p:spPr bwMode="auto">
          <a:xfrm flipV="1">
            <a:off x="0" y="2219453"/>
            <a:ext cx="6299200" cy="6462693"/>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31000">
                <a:schemeClr val="accent1">
                  <a:lumMod val="75000"/>
                </a:schemeClr>
              </a:gs>
              <a:gs pos="100000">
                <a:schemeClr val="accent1">
                  <a:lumMod val="20000"/>
                  <a:lumOff val="8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BF930A7-550A-4D24-9D9E-268AD520232F}"/>
              </a:ext>
            </a:extLst>
          </p:cNvPr>
          <p:cNvSpPr txBox="1"/>
          <p:nvPr/>
        </p:nvSpPr>
        <p:spPr>
          <a:xfrm>
            <a:off x="2901950" y="2813450"/>
            <a:ext cx="6388100" cy="1231106"/>
          </a:xfrm>
          <a:prstGeom prst="rect">
            <a:avLst/>
          </a:prstGeom>
          <a:noFill/>
        </p:spPr>
        <p:txBody>
          <a:bodyPr wrap="square" lIns="0" tIns="0" rIns="0" bIns="0" rtlCol="0" anchor="ctr">
            <a:spAutoFit/>
          </a:bodyPr>
          <a:lstStyle/>
          <a:p>
            <a:pPr algn="ctr"/>
            <a:r>
              <a:rPr lang="en-US" sz="8000" b="1" dirty="0">
                <a:solidFill>
                  <a:schemeClr val="bg1"/>
                </a:solidFill>
                <a:latin typeface="+mj-lt"/>
              </a:rPr>
              <a:t>THANK YOU</a:t>
            </a:r>
            <a:endParaRPr lang="id-ID" sz="8000" b="1" dirty="0">
              <a:solidFill>
                <a:schemeClr val="bg1"/>
              </a:solidFill>
              <a:latin typeface="+mj-lt"/>
            </a:endParaRPr>
          </a:p>
        </p:txBody>
      </p:sp>
      <p:grpSp>
        <p:nvGrpSpPr>
          <p:cNvPr id="18" name="Group 17">
            <a:extLst>
              <a:ext uri="{FF2B5EF4-FFF2-40B4-BE49-F238E27FC236}">
                <a16:creationId xmlns:a16="http://schemas.microsoft.com/office/drawing/2014/main" id="{2D275205-DE2E-4A19-A41D-6348169134E4}"/>
              </a:ext>
            </a:extLst>
          </p:cNvPr>
          <p:cNvGrpSpPr/>
          <p:nvPr/>
        </p:nvGrpSpPr>
        <p:grpSpPr>
          <a:xfrm>
            <a:off x="6603876" y="-1713841"/>
            <a:ext cx="2824788" cy="2820195"/>
            <a:chOff x="9614862" y="3675063"/>
            <a:chExt cx="1952625" cy="1949450"/>
          </a:xfrm>
          <a:solidFill>
            <a:schemeClr val="bg1">
              <a:alpha val="18000"/>
            </a:schemeClr>
          </a:solidFill>
        </p:grpSpPr>
        <p:sp>
          <p:nvSpPr>
            <p:cNvPr id="16" name="Freeform 6">
              <a:extLst>
                <a:ext uri="{FF2B5EF4-FFF2-40B4-BE49-F238E27FC236}">
                  <a16:creationId xmlns:a16="http://schemas.microsoft.com/office/drawing/2014/main" id="{25E66DF1-0ECE-41A4-B610-F26F25D876D7}"/>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B4D7AFE9-6B6D-4F58-8E97-42C8D4D30A04}"/>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CB51E4CB-40F6-4999-86C3-9AA7803CF4A7}"/>
              </a:ext>
            </a:extLst>
          </p:cNvPr>
          <p:cNvGrpSpPr/>
          <p:nvPr/>
        </p:nvGrpSpPr>
        <p:grpSpPr>
          <a:xfrm>
            <a:off x="9428664" y="-930474"/>
            <a:ext cx="4366574" cy="4359474"/>
            <a:chOff x="9614862" y="3675063"/>
            <a:chExt cx="1952625" cy="1949450"/>
          </a:xfrm>
          <a:solidFill>
            <a:schemeClr val="bg1">
              <a:alpha val="18000"/>
            </a:schemeClr>
          </a:solidFill>
        </p:grpSpPr>
        <p:sp>
          <p:nvSpPr>
            <p:cNvPr id="23" name="Freeform 6">
              <a:extLst>
                <a:ext uri="{FF2B5EF4-FFF2-40B4-BE49-F238E27FC236}">
                  <a16:creationId xmlns:a16="http://schemas.microsoft.com/office/drawing/2014/main" id="{56573D84-65AD-4FDF-8784-92C82547B904}"/>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65C26B95-C0EF-42EB-BA6C-9984D2995468}"/>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93982A0E-46FA-4C41-B5CA-15BC64C7D565}"/>
              </a:ext>
            </a:extLst>
          </p:cNvPr>
          <p:cNvGrpSpPr/>
          <p:nvPr/>
        </p:nvGrpSpPr>
        <p:grpSpPr>
          <a:xfrm>
            <a:off x="-1179804" y="3092522"/>
            <a:ext cx="4366574" cy="4359474"/>
            <a:chOff x="9614862" y="3675063"/>
            <a:chExt cx="1952625" cy="1949450"/>
          </a:xfrm>
          <a:solidFill>
            <a:schemeClr val="bg1">
              <a:alpha val="6000"/>
            </a:schemeClr>
          </a:solidFill>
        </p:grpSpPr>
        <p:sp>
          <p:nvSpPr>
            <p:cNvPr id="26" name="Freeform 6">
              <a:extLst>
                <a:ext uri="{FF2B5EF4-FFF2-40B4-BE49-F238E27FC236}">
                  <a16:creationId xmlns:a16="http://schemas.microsoft.com/office/drawing/2014/main" id="{AED4E1C9-B06C-4D3C-87FE-23CC33A7F0DD}"/>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5CE2DF4E-F450-4925-842B-E8093AEB146D}"/>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1D796A05-699F-49E4-A55B-71856D1E1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397" y="913954"/>
            <a:ext cx="2219589" cy="3170842"/>
          </a:xfrm>
          <a:prstGeom prst="rect">
            <a:avLst/>
          </a:prstGeom>
        </p:spPr>
      </p:pic>
    </p:spTree>
    <p:extLst>
      <p:ext uri="{BB962C8B-B14F-4D97-AF65-F5344CB8AC3E}">
        <p14:creationId xmlns:p14="http://schemas.microsoft.com/office/powerpoint/2010/main" val="1448625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2EF1A3-53DA-2441-80A8-7B73281B3942}"/>
              </a:ext>
            </a:extLst>
          </p:cNvPr>
          <p:cNvSpPr>
            <a:spLocks noGrp="1"/>
          </p:cNvSpPr>
          <p:nvPr>
            <p:ph idx="1"/>
          </p:nvPr>
        </p:nvSpPr>
        <p:spPr>
          <a:xfrm>
            <a:off x="4976031" y="963877"/>
            <a:ext cx="6377769" cy="4930246"/>
          </a:xfrm>
        </p:spPr>
        <p:txBody>
          <a:bodyPr anchor="ctr">
            <a:normAutofit/>
          </a:bodyPr>
          <a:lstStyle/>
          <a:p>
            <a:endParaRPr lang="tr-TR" sz="2400"/>
          </a:p>
          <a:p>
            <a:pPr marL="0" indent="0">
              <a:buNone/>
            </a:pPr>
            <a:r>
              <a:rPr lang="tr-TR" sz="2400"/>
              <a:t>“It is harder than most other organizational change efforts I’ve witnessed or been part of”  	Mike Cohn - Succeeding with Agile.</a:t>
            </a:r>
          </a:p>
          <a:p>
            <a:pPr marL="0" indent="0">
              <a:buNone/>
            </a:pPr>
            <a:endParaRPr lang="tr-TR" sz="2400"/>
          </a:p>
        </p:txBody>
      </p:sp>
      <p:sp>
        <p:nvSpPr>
          <p:cNvPr id="4" name="Date Placeholder 3">
            <a:extLst>
              <a:ext uri="{FF2B5EF4-FFF2-40B4-BE49-F238E27FC236}">
                <a16:creationId xmlns:a16="http://schemas.microsoft.com/office/drawing/2014/main" id="{BDC9E063-2FCB-9E41-A6B8-BD9E4CED7065}"/>
              </a:ext>
            </a:extLst>
          </p:cNvPr>
          <p:cNvSpPr>
            <a:spLocks noGrp="1"/>
          </p:cNvSpPr>
          <p:nvPr>
            <p:ph type="dt" sz="half" idx="10"/>
          </p:nvPr>
        </p:nvSpPr>
        <p:spPr>
          <a:xfrm>
            <a:off x="838200" y="6033479"/>
            <a:ext cx="2743200" cy="365125"/>
          </a:xfrm>
        </p:spPr>
        <p:txBody>
          <a:bodyPr>
            <a:normAutofit/>
          </a:bodyPr>
          <a:lstStyle/>
          <a:p>
            <a:pPr>
              <a:spcAft>
                <a:spcPts val="600"/>
              </a:spcAft>
            </a:pPr>
            <a:fld id="{213E9384-6FA0-4EFB-9E50-B90B631BDEDA}" type="datetime1">
              <a:rPr lang="en-US" sz="1050">
                <a:solidFill>
                  <a:schemeClr val="tx1">
                    <a:alpha val="80000"/>
                  </a:schemeClr>
                </a:solidFill>
              </a:rPr>
              <a:pPr>
                <a:spcAft>
                  <a:spcPts val="600"/>
                </a:spcAft>
              </a:pPr>
              <a:t>5/24/19</a:t>
            </a:fld>
            <a:endParaRPr lang="en-US" sz="1050">
              <a:solidFill>
                <a:schemeClr val="tx1">
                  <a:alpha val="80000"/>
                </a:schemeClr>
              </a:solidFill>
            </a:endParaRPr>
          </a:p>
        </p:txBody>
      </p:sp>
      <p:sp>
        <p:nvSpPr>
          <p:cNvPr id="5" name="Slide Number Placeholder 4">
            <a:extLst>
              <a:ext uri="{FF2B5EF4-FFF2-40B4-BE49-F238E27FC236}">
                <a16:creationId xmlns:a16="http://schemas.microsoft.com/office/drawing/2014/main" id="{9B07D215-1A91-3249-97CA-F9ACD997395B}"/>
              </a:ext>
            </a:extLst>
          </p:cNvPr>
          <p:cNvSpPr>
            <a:spLocks noGrp="1"/>
          </p:cNvSpPr>
          <p:nvPr>
            <p:ph type="sldNum" sz="quarter" idx="12"/>
          </p:nvPr>
        </p:nvSpPr>
        <p:spPr>
          <a:xfrm>
            <a:off x="10571516" y="6033479"/>
            <a:ext cx="782283" cy="365125"/>
          </a:xfrm>
        </p:spPr>
        <p:txBody>
          <a:bodyPr>
            <a:normAutofit/>
          </a:bodyPr>
          <a:lstStyle/>
          <a:p>
            <a:pPr>
              <a:spcAft>
                <a:spcPts val="600"/>
              </a:spcAft>
            </a:pPr>
            <a:fld id="{3653A8B8-0320-463C-9CFC-F3F813B668DA}" type="slidenum">
              <a:rPr lang="en-US" sz="1050">
                <a:solidFill>
                  <a:schemeClr val="tx1">
                    <a:alpha val="80000"/>
                  </a:schemeClr>
                </a:solidFill>
              </a:rPr>
              <a:pPr>
                <a:spcAft>
                  <a:spcPts val="600"/>
                </a:spcAft>
              </a:pPr>
              <a:t>3</a:t>
            </a:fld>
            <a:endParaRPr lang="en-US" sz="1050">
              <a:solidFill>
                <a:schemeClr val="tx1">
                  <a:alpha val="80000"/>
                </a:schemeClr>
              </a:solidFill>
            </a:endParaRPr>
          </a:p>
        </p:txBody>
      </p:sp>
    </p:spTree>
    <p:extLst>
      <p:ext uri="{BB962C8B-B14F-4D97-AF65-F5344CB8AC3E}">
        <p14:creationId xmlns:p14="http://schemas.microsoft.com/office/powerpoint/2010/main" val="110553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5/23/19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4</a:t>
            </a:fld>
            <a:endParaRPr lang="en-US" dirty="0"/>
          </a:p>
        </p:txBody>
      </p:sp>
      <p:pic>
        <p:nvPicPr>
          <p:cNvPr id="3" name="Picture 2">
            <a:extLst>
              <a:ext uri="{FF2B5EF4-FFF2-40B4-BE49-F238E27FC236}">
                <a16:creationId xmlns:a16="http://schemas.microsoft.com/office/drawing/2014/main" id="{DF53777C-AA05-684A-9E94-9241307FE6CC}"/>
              </a:ext>
            </a:extLst>
          </p:cNvPr>
          <p:cNvPicPr>
            <a:picLocks noChangeAspect="1"/>
          </p:cNvPicPr>
          <p:nvPr/>
        </p:nvPicPr>
        <p:blipFill>
          <a:blip r:embed="rId3"/>
          <a:stretch>
            <a:fillRect/>
          </a:stretch>
        </p:blipFill>
        <p:spPr>
          <a:xfrm>
            <a:off x="1348922" y="1007529"/>
            <a:ext cx="9494157" cy="5348821"/>
          </a:xfrm>
          <a:prstGeom prst="rect">
            <a:avLst/>
          </a:prstGeom>
        </p:spPr>
      </p:pic>
      <p:sp>
        <p:nvSpPr>
          <p:cNvPr id="9" name="Content Placeholder 2">
            <a:extLst>
              <a:ext uri="{FF2B5EF4-FFF2-40B4-BE49-F238E27FC236}">
                <a16:creationId xmlns:a16="http://schemas.microsoft.com/office/drawing/2014/main" id="{AAA70CC5-C11D-0E40-87BB-09F479990C8A}"/>
              </a:ext>
            </a:extLst>
          </p:cNvPr>
          <p:cNvSpPr>
            <a:spLocks noGrp="1"/>
          </p:cNvSpPr>
          <p:nvPr>
            <p:ph idx="1"/>
          </p:nvPr>
        </p:nvSpPr>
        <p:spPr>
          <a:xfrm>
            <a:off x="831485" y="436636"/>
            <a:ext cx="11023600" cy="936018"/>
          </a:xfrm>
        </p:spPr>
        <p:txBody>
          <a:bodyPr/>
          <a:lstStyle/>
          <a:p>
            <a:pPr marL="0" indent="0">
              <a:buNone/>
            </a:pPr>
            <a:r>
              <a:rPr lang="tr-TR" dirty="0"/>
              <a:t> </a:t>
            </a:r>
            <a:r>
              <a:rPr lang="tr-TR" dirty="0" err="1"/>
              <a:t>Organizational</a:t>
            </a:r>
            <a:r>
              <a:rPr lang="tr-TR" dirty="0"/>
              <a:t> </a:t>
            </a:r>
            <a:r>
              <a:rPr lang="tr-TR" dirty="0" err="1"/>
              <a:t>culture</a:t>
            </a:r>
            <a:r>
              <a:rPr lang="tr-TR" dirty="0"/>
              <a:t> is </a:t>
            </a:r>
            <a:r>
              <a:rPr lang="tr-TR" dirty="0" err="1"/>
              <a:t>the</a:t>
            </a:r>
            <a:r>
              <a:rPr lang="tr-TR" dirty="0"/>
              <a:t> </a:t>
            </a:r>
            <a:r>
              <a:rPr lang="tr-TR" dirty="0" err="1"/>
              <a:t>way</a:t>
            </a:r>
            <a:r>
              <a:rPr lang="tr-TR" dirty="0"/>
              <a:t> </a:t>
            </a:r>
            <a:r>
              <a:rPr lang="tr-TR" dirty="0" err="1"/>
              <a:t>we</a:t>
            </a:r>
            <a:r>
              <a:rPr lang="tr-TR" dirty="0"/>
              <a:t> do </a:t>
            </a:r>
            <a:r>
              <a:rPr lang="tr-TR" dirty="0" err="1"/>
              <a:t>things</a:t>
            </a:r>
            <a:r>
              <a:rPr lang="tr-TR" dirty="0"/>
              <a:t> in </a:t>
            </a:r>
            <a:r>
              <a:rPr lang="tr-TR" dirty="0" err="1"/>
              <a:t>order</a:t>
            </a:r>
            <a:r>
              <a:rPr lang="tr-TR" dirty="0"/>
              <a:t> </a:t>
            </a:r>
            <a:r>
              <a:rPr lang="tr-TR" dirty="0" err="1"/>
              <a:t>to</a:t>
            </a:r>
            <a:r>
              <a:rPr lang="tr-TR" dirty="0"/>
              <a:t> </a:t>
            </a:r>
            <a:r>
              <a:rPr lang="tr-TR" dirty="0" err="1"/>
              <a:t>succeed</a:t>
            </a:r>
            <a:r>
              <a:rPr lang="tr-TR" dirty="0"/>
              <a:t> 								Benjamin </a:t>
            </a:r>
            <a:r>
              <a:rPr lang="tr-TR" dirty="0" err="1"/>
              <a:t>Schneider</a:t>
            </a:r>
            <a:endParaRPr lang="tr-TR" dirty="0"/>
          </a:p>
        </p:txBody>
      </p:sp>
    </p:spTree>
    <p:extLst>
      <p:ext uri="{BB962C8B-B14F-4D97-AF65-F5344CB8AC3E}">
        <p14:creationId xmlns:p14="http://schemas.microsoft.com/office/powerpoint/2010/main" val="2768492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5/23/19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5</a:t>
            </a:fld>
            <a:endParaRPr lang="en-US" dirty="0"/>
          </a:p>
        </p:txBody>
      </p:sp>
      <p:graphicFrame>
        <p:nvGraphicFramePr>
          <p:cNvPr id="4" name="Diagram 3">
            <a:extLst>
              <a:ext uri="{FF2B5EF4-FFF2-40B4-BE49-F238E27FC236}">
                <a16:creationId xmlns:a16="http://schemas.microsoft.com/office/drawing/2014/main" id="{11398714-7019-BD4B-BB0C-84D3D64C1A04}"/>
              </a:ext>
            </a:extLst>
          </p:cNvPr>
          <p:cNvGraphicFramePr/>
          <p:nvPr>
            <p:extLst>
              <p:ext uri="{D42A27DB-BD31-4B8C-83A1-F6EECF244321}">
                <p14:modId xmlns:p14="http://schemas.microsoft.com/office/powerpoint/2010/main" val="308654874"/>
              </p:ext>
            </p:extLst>
          </p:nvPr>
        </p:nvGraphicFramePr>
        <p:xfrm>
          <a:off x="1640726" y="93768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1">
            <a:extLst>
              <a:ext uri="{FF2B5EF4-FFF2-40B4-BE49-F238E27FC236}">
                <a16:creationId xmlns:a16="http://schemas.microsoft.com/office/drawing/2014/main" id="{63232B6E-5057-4F4C-ADEC-B05787CFD4A7}"/>
              </a:ext>
            </a:extLst>
          </p:cNvPr>
          <p:cNvSpPr>
            <a:spLocks noGrp="1"/>
          </p:cNvSpPr>
          <p:nvPr>
            <p:ph type="title"/>
          </p:nvPr>
        </p:nvSpPr>
        <p:spPr>
          <a:xfrm>
            <a:off x="584200" y="252910"/>
            <a:ext cx="11023600" cy="777875"/>
          </a:xfrm>
        </p:spPr>
        <p:txBody>
          <a:bodyPr/>
          <a:lstStyle/>
          <a:p>
            <a:r>
              <a:rPr lang="tr-TR" dirty="0" err="1"/>
              <a:t>Organizational</a:t>
            </a:r>
            <a:r>
              <a:rPr lang="tr-TR" dirty="0"/>
              <a:t> </a:t>
            </a:r>
            <a:r>
              <a:rPr lang="tr-TR" dirty="0" err="1"/>
              <a:t>Culture</a:t>
            </a:r>
            <a:r>
              <a:rPr lang="tr-TR" dirty="0"/>
              <a:t> </a:t>
            </a:r>
            <a:r>
              <a:rPr lang="tr-TR" dirty="0" err="1"/>
              <a:t>Manifests</a:t>
            </a:r>
            <a:endParaRPr lang="tr-TR" dirty="0"/>
          </a:p>
        </p:txBody>
      </p:sp>
    </p:spTree>
    <p:extLst>
      <p:ext uri="{BB962C8B-B14F-4D97-AF65-F5344CB8AC3E}">
        <p14:creationId xmlns:p14="http://schemas.microsoft.com/office/powerpoint/2010/main" val="103285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58DE89C-74D0-AF48-A768-3109C37409A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Scrum vs Waterfall</a:t>
            </a:r>
            <a:endParaRPr lang="en-US" sz="3200" kern="1200" dirty="0">
              <a:solidFill>
                <a:schemeClr val="bg1"/>
              </a:solidFill>
              <a:latin typeface="+mj-lt"/>
              <a:ea typeface="+mj-ea"/>
              <a:cs typeface="+mj-cs"/>
            </a:endParaRPr>
          </a:p>
        </p:txBody>
      </p:sp>
      <p:pic>
        <p:nvPicPr>
          <p:cNvPr id="13" name="Content Placeholder 12">
            <a:extLst>
              <a:ext uri="{FF2B5EF4-FFF2-40B4-BE49-F238E27FC236}">
                <a16:creationId xmlns:a16="http://schemas.microsoft.com/office/drawing/2014/main" id="{409A0F09-EF35-D642-AEC8-C3D70E5A51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0273" y="1675227"/>
            <a:ext cx="7511454" cy="4394199"/>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pPr>
                <a:spcAft>
                  <a:spcPts val="600"/>
                </a:spcAft>
              </a:pPr>
              <a:t>5/23/19</a:t>
            </a:fld>
            <a:endParaRPr lang="en-US"/>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chemeClr val="tx1">
                    <a:tint val="75000"/>
                  </a:schemeClr>
                </a:solidFill>
              </a:rPr>
              <a:pPr>
                <a:spcAft>
                  <a:spcPts val="600"/>
                </a:spcAft>
              </a:pPr>
              <a:t>6</a:t>
            </a:fld>
            <a:endParaRPr lang="en-US" sz="1200">
              <a:solidFill>
                <a:schemeClr val="tx1">
                  <a:tint val="75000"/>
                </a:schemeClr>
              </a:solidFill>
            </a:endParaRPr>
          </a:p>
        </p:txBody>
      </p:sp>
    </p:spTree>
    <p:extLst>
      <p:ext uri="{BB962C8B-B14F-4D97-AF65-F5344CB8AC3E}">
        <p14:creationId xmlns:p14="http://schemas.microsoft.com/office/powerpoint/2010/main" val="232291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2AF7D1-2223-354D-AC26-6083448BAB26}"/>
              </a:ext>
            </a:extLst>
          </p:cNvPr>
          <p:cNvPicPr>
            <a:picLocks noChangeAspect="1"/>
          </p:cNvPicPr>
          <p:nvPr/>
        </p:nvPicPr>
        <p:blipFill rotWithShape="1">
          <a:blip r:embed="rId3"/>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a:solidFill>
                  <a:srgbClr val="FFFFFF"/>
                </a:solidFill>
              </a:rPr>
              <a:pPr>
                <a:spcAft>
                  <a:spcPts val="600"/>
                </a:spcAft>
              </a:pPr>
              <a:t>5/23/19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a:solidFill>
                  <a:srgbClr val="FFFFFF"/>
                </a:solidFill>
              </a:rPr>
              <a:pPr>
                <a:spcAft>
                  <a:spcPts val="600"/>
                </a:spcAft>
              </a:pPr>
              <a:t>7</a:t>
            </a:fld>
            <a:endParaRPr lang="en-US" sz="1200">
              <a:solidFill>
                <a:srgbClr val="FFFFFF"/>
              </a:solidFill>
            </a:endParaRPr>
          </a:p>
        </p:txBody>
      </p:sp>
    </p:spTree>
    <p:extLst>
      <p:ext uri="{BB962C8B-B14F-4D97-AF65-F5344CB8AC3E}">
        <p14:creationId xmlns:p14="http://schemas.microsoft.com/office/powerpoint/2010/main" val="150456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06DB9-775F-CA45-9759-64EE95C92EE2}"/>
              </a:ext>
            </a:extLst>
          </p:cNvPr>
          <p:cNvPicPr>
            <a:picLocks noChangeAspect="1"/>
          </p:cNvPicPr>
          <p:nvPr/>
        </p:nvPicPr>
        <p:blipFill rotWithShape="1">
          <a:blip r:embed="rId3"/>
          <a:srcRect b="20495"/>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a:solidFill>
                  <a:srgbClr val="FFFFFF"/>
                </a:solidFill>
              </a:rPr>
              <a:pPr>
                <a:spcAft>
                  <a:spcPts val="600"/>
                </a:spcAft>
              </a:pPr>
              <a:t>5/23/19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a:solidFill>
                  <a:srgbClr val="FFFFFF"/>
                </a:solidFill>
              </a:rPr>
              <a:pPr>
                <a:spcAft>
                  <a:spcPts val="600"/>
                </a:spcAft>
              </a:pPr>
              <a:t>8</a:t>
            </a:fld>
            <a:endParaRPr lang="en-US" sz="1200">
              <a:solidFill>
                <a:srgbClr val="FFFFFF"/>
              </a:solidFill>
            </a:endParaRPr>
          </a:p>
        </p:txBody>
      </p:sp>
    </p:spTree>
    <p:extLst>
      <p:ext uri="{BB962C8B-B14F-4D97-AF65-F5344CB8AC3E}">
        <p14:creationId xmlns:p14="http://schemas.microsoft.com/office/powerpoint/2010/main" val="5656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59E626-7048-3940-ABD6-E0E6F75D0313}"/>
              </a:ext>
            </a:extLst>
          </p:cNvPr>
          <p:cNvPicPr>
            <a:picLocks noChangeAspect="1"/>
          </p:cNvPicPr>
          <p:nvPr/>
        </p:nvPicPr>
        <p:blipFill rotWithShape="1">
          <a:blip r:embed="rId3"/>
          <a:srcRect l="6572" r="5872"/>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solidFill>
                  <a:srgbClr val="FFFFFF"/>
                </a:solidFill>
              </a:rPr>
              <a:pPr>
                <a:spcAft>
                  <a:spcPts val="600"/>
                </a:spcAft>
              </a:pPr>
              <a:t>5/23/19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rgbClr val="FFFFFF"/>
                </a:solidFill>
              </a:rPr>
              <a:pPr>
                <a:spcAft>
                  <a:spcPts val="600"/>
                </a:spcAft>
              </a:pPr>
              <a:t>9</a:t>
            </a:fld>
            <a:endParaRPr lang="en-US" sz="1200">
              <a:solidFill>
                <a:srgbClr val="FFFFFF"/>
              </a:solidFill>
            </a:endParaRPr>
          </a:p>
        </p:txBody>
      </p:sp>
    </p:spTree>
    <p:extLst>
      <p:ext uri="{BB962C8B-B14F-4D97-AF65-F5344CB8AC3E}">
        <p14:creationId xmlns:p14="http://schemas.microsoft.com/office/powerpoint/2010/main" val="4225767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6">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1527</Words>
  <Application>Microsoft Macintosh PowerPoint</Application>
  <PresentationFormat>Widescreen</PresentationFormat>
  <Paragraphs>196</Paragraphs>
  <Slides>28</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Segoe UI</vt:lpstr>
      <vt:lpstr>Office Theme</vt:lpstr>
      <vt:lpstr>PowerPoint Presentation</vt:lpstr>
      <vt:lpstr>PowerPoint Presentation</vt:lpstr>
      <vt:lpstr>PowerPoint Presentation</vt:lpstr>
      <vt:lpstr>PowerPoint Presentation</vt:lpstr>
      <vt:lpstr>Organizational Culture Manifests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Organizational impact categories</vt:lpstr>
      <vt:lpstr>Management style and leadership </vt:lpstr>
      <vt:lpstr>Decision making </vt:lpstr>
      <vt:lpstr>Cadence and speed </vt:lpstr>
      <vt:lpstr>Planning </vt:lpstr>
      <vt:lpstr>Focus on productivity </vt:lpstr>
      <vt:lpstr>Soft factors </vt:lpstr>
      <vt:lpstr>Hierarchy</vt:lpstr>
      <vt:lpstr>Organizational structure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Korcan Andac (Dogus Teknoloji)</dc:creator>
  <cp:lastModifiedBy>Korcan Andac (Dogus Teknoloji)</cp:lastModifiedBy>
  <cp:revision>3</cp:revision>
  <dcterms:created xsi:type="dcterms:W3CDTF">2019-05-24T07:38:41Z</dcterms:created>
  <dcterms:modified xsi:type="dcterms:W3CDTF">2019-05-24T08:09:18Z</dcterms:modified>
</cp:coreProperties>
</file>